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08" r:id="rId1"/>
  </p:sldMasterIdLst>
  <p:notesMasterIdLst>
    <p:notesMasterId r:id="rId4"/>
  </p:notesMasterIdLst>
  <p:handoutMasterIdLst>
    <p:handoutMasterId r:id="rId5"/>
  </p:handoutMasterIdLst>
  <p:sldIdLst>
    <p:sldId id="2141411397" r:id="rId2"/>
    <p:sldId id="2141411398" r:id="rId3"/>
  </p:sldIdLst>
  <p:sldSz cx="12192000" cy="6858000"/>
  <p:notesSz cx="9942513" cy="6761163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87" userDrawn="1">
          <p15:clr>
            <a:srgbClr val="A4A3A4"/>
          </p15:clr>
        </p15:guide>
        <p15:guide id="16" pos="3689" userDrawn="1">
          <p15:clr>
            <a:srgbClr val="A4A3A4"/>
          </p15:clr>
        </p15:guide>
        <p15:guide id="17" pos="181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95" userDrawn="1">
          <p15:clr>
            <a:srgbClr val="A4A3A4"/>
          </p15:clr>
        </p15:guide>
        <p15:guide id="20" orient="horz" pos="1857" userDrawn="1">
          <p15:clr>
            <a:srgbClr val="A4A3A4"/>
          </p15:clr>
        </p15:guide>
        <p15:guide id="21" orient="horz" pos="2220" userDrawn="1">
          <p15:clr>
            <a:srgbClr val="A4A3A4"/>
          </p15:clr>
        </p15:guide>
        <p15:guide id="22" orient="horz" pos="2584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7900"/>
    <a:srgbClr val="39505E"/>
    <a:srgbClr val="03F3B7"/>
    <a:srgbClr val="ECF3FA"/>
    <a:srgbClr val="008CFF"/>
    <a:srgbClr val="007AFF"/>
    <a:srgbClr val="0070C0"/>
    <a:srgbClr val="66BAFF"/>
    <a:srgbClr val="189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0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829"/>
        <p:guide orient="horz" pos="3279"/>
        <p:guide orient="horz" pos="4187"/>
        <p:guide pos="3689"/>
        <p:guide pos="181"/>
        <p:guide orient="horz" pos="1101"/>
        <p:guide orient="horz" pos="1495"/>
        <p:guide orient="horz" pos="1857"/>
        <p:guide orient="horz" pos="2220"/>
        <p:guide orient="horz" pos="2584"/>
        <p:guide orient="horz" pos="2916"/>
        <p:guide orient="horz" pos="3612"/>
        <p:guide orient="horz" pos="3975"/>
        <p:guide pos="40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4308266" cy="339004"/>
          </a:xfrm>
          <a:prstGeom prst="rect">
            <a:avLst/>
          </a:prstGeom>
        </p:spPr>
        <p:txBody>
          <a:bodyPr vert="horz" lIns="86599" tIns="43298" rIns="86599" bIns="43298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083" y="7"/>
            <a:ext cx="4309852" cy="339004"/>
          </a:xfrm>
          <a:prstGeom prst="rect">
            <a:avLst/>
          </a:prstGeom>
        </p:spPr>
        <p:txBody>
          <a:bodyPr vert="horz" lIns="86599" tIns="43298" rIns="86599" bIns="43298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6422161"/>
            <a:ext cx="4308266" cy="339004"/>
          </a:xfrm>
          <a:prstGeom prst="rect">
            <a:avLst/>
          </a:prstGeom>
        </p:spPr>
        <p:txBody>
          <a:bodyPr vert="horz" lIns="86599" tIns="43298" rIns="86599" bIns="43298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083" y="6422161"/>
            <a:ext cx="4309852" cy="339004"/>
          </a:xfrm>
          <a:prstGeom prst="rect">
            <a:avLst/>
          </a:prstGeom>
        </p:spPr>
        <p:txBody>
          <a:bodyPr vert="horz" lIns="86599" tIns="43298" rIns="86599" bIns="43298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3" y="4"/>
            <a:ext cx="4308633" cy="338817"/>
          </a:xfrm>
          <a:prstGeom prst="rect">
            <a:avLst/>
          </a:prstGeom>
        </p:spPr>
        <p:txBody>
          <a:bodyPr vert="horz" lIns="46165" tIns="23083" rIns="46165" bIns="23083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35" y="4"/>
            <a:ext cx="4308633" cy="338817"/>
          </a:xfrm>
          <a:prstGeom prst="rect">
            <a:avLst/>
          </a:prstGeom>
        </p:spPr>
        <p:txBody>
          <a:bodyPr vert="horz" lIns="46165" tIns="23083" rIns="46165" bIns="23083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22.03.2024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165" tIns="23083" rIns="46165" bIns="230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44" y="3253415"/>
            <a:ext cx="7954638" cy="2663088"/>
          </a:xfrm>
          <a:prstGeom prst="rect">
            <a:avLst/>
          </a:prstGeom>
        </p:spPr>
        <p:txBody>
          <a:bodyPr vert="horz" lIns="46165" tIns="23083" rIns="46165" bIns="230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3" y="6422355"/>
            <a:ext cx="4308633" cy="338817"/>
          </a:xfrm>
          <a:prstGeom prst="rect">
            <a:avLst/>
          </a:prstGeom>
        </p:spPr>
        <p:txBody>
          <a:bodyPr vert="horz" lIns="46165" tIns="23083" rIns="46165" bIns="23083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35" y="6422355"/>
            <a:ext cx="4308633" cy="338817"/>
          </a:xfrm>
          <a:prstGeom prst="rect">
            <a:avLst/>
          </a:prstGeom>
        </p:spPr>
        <p:txBody>
          <a:bodyPr vert="horz" lIns="46165" tIns="23083" rIns="46165" bIns="23083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75973">
              <a:defRPr/>
            </a:pPr>
            <a:fld id="{827532A2-DA06-744D-9B20-9C50BFCC3550}" type="slidenum">
              <a:rPr lang="en-US" sz="600">
                <a:solidFill>
                  <a:prstClr val="black"/>
                </a:solidFill>
                <a:latin typeface="Calibri" panose="020F0502020204030204"/>
              </a:rPr>
              <a:pPr defTabSz="375973">
                <a:defRPr/>
              </a:pPr>
              <a:t>1</a:t>
            </a:fld>
            <a:endParaRPr lang="en-US" sz="6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96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75973">
              <a:defRPr/>
            </a:pPr>
            <a:fld id="{827532A2-DA06-744D-9B20-9C50BFCC3550}" type="slidenum">
              <a:rPr lang="en-US" sz="600">
                <a:solidFill>
                  <a:prstClr val="black"/>
                </a:solidFill>
                <a:latin typeface="Calibri" panose="020F0502020204030204"/>
              </a:rPr>
              <a:pPr defTabSz="375973">
                <a:defRPr/>
              </a:pPr>
              <a:t>2</a:t>
            </a:fld>
            <a:endParaRPr lang="en-US" sz="6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605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157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303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BB4B3-8D47-430B-9B65-D995DD1AB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252"/>
            <a:ext cx="12192000" cy="10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0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078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115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600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307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576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45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231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664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37" r:id="rId12"/>
    <p:sldLayoutId id="2147484335" r:id="rId13"/>
    <p:sldLayoutId id="2147484336" r:id="rId14"/>
    <p:sldLayoutId id="2147484306" r:id="rId15"/>
    <p:sldLayoutId id="214748430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66.svg"/><Relationship Id="rId42" Type="http://schemas.openxmlformats.org/officeDocument/2006/relationships/image" Target="../media/image6.png"/><Relationship Id="rId146" Type="http://schemas.openxmlformats.org/officeDocument/2006/relationships/image" Target="../media/image14.png"/><Relationship Id="rId159" Type="http://schemas.openxmlformats.org/officeDocument/2006/relationships/image" Target="../media/image20.png"/><Relationship Id="rId67" Type="http://schemas.openxmlformats.org/officeDocument/2006/relationships/image" Target="../media/image66.svg"/><Relationship Id="rId158" Type="http://schemas.openxmlformats.org/officeDocument/2006/relationships/image" Target="../media/image19.jpeg"/><Relationship Id="rId16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41" Type="http://schemas.openxmlformats.org/officeDocument/2006/relationships/image" Target="../media/image9.svg"/><Relationship Id="rId145" Type="http://schemas.openxmlformats.org/officeDocument/2006/relationships/image" Target="../media/image13.png"/><Relationship Id="rId107" Type="http://schemas.openxmlformats.org/officeDocument/2006/relationships/image" Target="../media/image106.svg"/><Relationship Id="rId161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5.png"/><Relationship Id="rId11" Type="http://schemas.openxmlformats.org/officeDocument/2006/relationships/image" Target="../media/image318.svg"/><Relationship Id="rId74" Type="http://schemas.openxmlformats.org/officeDocument/2006/relationships/image" Target="../media/image9.png"/><Relationship Id="rId79" Type="http://schemas.openxmlformats.org/officeDocument/2006/relationships/image" Target="../media/image35.svg"/><Relationship Id="rId144" Type="http://schemas.openxmlformats.org/officeDocument/2006/relationships/image" Target="../media/image12.png"/><Relationship Id="rId87" Type="http://schemas.openxmlformats.org/officeDocument/2006/relationships/image" Target="../media/image86.svg"/><Relationship Id="rId149" Type="http://schemas.openxmlformats.org/officeDocument/2006/relationships/image" Target="../media/image82.svg"/><Relationship Id="rId157" Type="http://schemas.openxmlformats.org/officeDocument/2006/relationships/image" Target="../media/image280.svg"/><Relationship Id="rId6" Type="http://schemas.openxmlformats.org/officeDocument/2006/relationships/image" Target="../media/image11.svg"/><Relationship Id="rId106" Type="http://schemas.openxmlformats.org/officeDocument/2006/relationships/image" Target="../media/image11.png"/><Relationship Id="rId152" Type="http://schemas.openxmlformats.org/officeDocument/2006/relationships/image" Target="../media/image18.png"/><Relationship Id="rId160" Type="http://schemas.openxmlformats.org/officeDocument/2006/relationships/image" Target="../media/image448.svg"/><Relationship Id="rId44" Type="http://schemas.openxmlformats.org/officeDocument/2006/relationships/image" Target="../media/image8.png"/><Relationship Id="rId73" Type="http://schemas.openxmlformats.org/officeDocument/2006/relationships/image" Target="../media/image366.svg"/><Relationship Id="rId81" Type="http://schemas.openxmlformats.org/officeDocument/2006/relationships/image" Target="../media/image10.png"/><Relationship Id="rId143" Type="http://schemas.openxmlformats.org/officeDocument/2006/relationships/image" Target="../media/image266.svg"/><Relationship Id="rId148" Type="http://schemas.openxmlformats.org/officeDocument/2006/relationships/image" Target="../media/image15.png"/><Relationship Id="rId151" Type="http://schemas.openxmlformats.org/officeDocument/2006/relationships/image" Target="../media/image17.png"/><Relationship Id="rId164" Type="http://schemas.openxmlformats.org/officeDocument/2006/relationships/image" Target="../media/image24.png"/><Relationship Id="rId43" Type="http://schemas.openxmlformats.org/officeDocument/2006/relationships/image" Target="../media/image7.png"/><Relationship Id="rId105" Type="http://schemas.openxmlformats.org/officeDocument/2006/relationships/image" Target="../media/image78.svg"/><Relationship Id="rId35" Type="http://schemas.openxmlformats.org/officeDocument/2006/relationships/image" Target="../media/image158.svg"/><Relationship Id="rId147" Type="http://schemas.openxmlformats.org/officeDocument/2006/relationships/image" Target="../media/image80.svg"/><Relationship Id="rId80" Type="http://schemas.openxmlformats.org/officeDocument/2006/relationships/hyperlink" Target="https://gosuslugi.ru/" TargetMode="External"/><Relationship Id="rId150" Type="http://schemas.openxmlformats.org/officeDocument/2006/relationships/image" Target="../media/image16.png"/><Relationship Id="rId163" Type="http://schemas.openxmlformats.org/officeDocument/2006/relationships/image" Target="../media/image23.jpe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04" Type="http://schemas.openxmlformats.org/officeDocument/2006/relationships/image" Target="../media/image32.png"/><Relationship Id="rId7" Type="http://schemas.openxmlformats.org/officeDocument/2006/relationships/image" Target="../media/image26.png"/><Relationship Id="rId10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7.svg"/><Relationship Id="rId11" Type="http://schemas.openxmlformats.org/officeDocument/2006/relationships/image" Target="../media/image27.png"/><Relationship Id="rId74" Type="http://schemas.openxmlformats.org/officeDocument/2006/relationships/image" Target="../media/image28.png"/><Relationship Id="rId53" Type="http://schemas.openxmlformats.org/officeDocument/2006/relationships/image" Target="../media/image360.svg"/><Relationship Id="rId102" Type="http://schemas.openxmlformats.org/officeDocument/2006/relationships/hyperlink" Target="https://rosreestr.gov.ru/" TargetMode="External"/><Relationship Id="rId10" Type="http://schemas.openxmlformats.org/officeDocument/2006/relationships/image" Target="../media/image316.svg"/><Relationship Id="rId73" Type="http://schemas.openxmlformats.org/officeDocument/2006/relationships/image" Target="../media/image524.svg"/><Relationship Id="rId99" Type="http://schemas.openxmlformats.org/officeDocument/2006/relationships/image" Target="../media/image426.svg"/><Relationship Id="rId101" Type="http://schemas.openxmlformats.org/officeDocument/2006/relationships/image" Target="../media/image30.png"/><Relationship Id="rId4" Type="http://schemas.openxmlformats.org/officeDocument/2006/relationships/image" Target="../media/image25.png"/><Relationship Id="rId100" Type="http://schemas.openxmlformats.org/officeDocument/2006/relationships/image" Target="../media/image29.jpg"/><Relationship Id="rId10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Скругленный прямоугольник 116">
            <a:extLst>
              <a:ext uri="{FF2B5EF4-FFF2-40B4-BE49-F238E27FC236}">
                <a16:creationId xmlns:a16="http://schemas.microsoft.com/office/drawing/2014/main" id="{C62CC7CE-93ED-2CA2-4A69-B2023875A0C1}"/>
              </a:ext>
            </a:extLst>
          </p:cNvPr>
          <p:cNvSpPr/>
          <p:nvPr/>
        </p:nvSpPr>
        <p:spPr>
          <a:xfrm>
            <a:off x="8668265" y="3305957"/>
            <a:ext cx="3091030" cy="248038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grpSp>
        <p:nvGrpSpPr>
          <p:cNvPr id="32" name="Группа 31"/>
          <p:cNvGrpSpPr/>
          <p:nvPr/>
        </p:nvGrpSpPr>
        <p:grpSpPr>
          <a:xfrm>
            <a:off x="8364556" y="3249690"/>
            <a:ext cx="3839201" cy="3549113"/>
            <a:chOff x="8271795" y="215780"/>
            <a:chExt cx="3730850" cy="343948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8271795" y="215780"/>
              <a:ext cx="3708000" cy="3439481"/>
              <a:chOff x="152564" y="452078"/>
              <a:chExt cx="3708000" cy="3195879"/>
            </a:xfrm>
          </p:grpSpPr>
          <p:sp>
            <p:nvSpPr>
              <p:cNvPr id="62" name="Скругленный прямоугольник 48">
                <a:extLst>
                  <a:ext uri="{FF2B5EF4-FFF2-40B4-BE49-F238E27FC236}">
                    <a16:creationId xmlns:a16="http://schemas.microsoft.com/office/drawing/2014/main" id="{8CAD6750-1437-412E-867F-5602E3C2424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2564" y="452078"/>
                <a:ext cx="3708000" cy="3195879"/>
              </a:xfrm>
              <a:prstGeom prst="roundRect">
                <a:avLst>
                  <a:gd name="adj" fmla="val 3595"/>
                </a:avLst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sz="741" dirty="0" smtClean="0">
                    <a:solidFill>
                      <a:srgbClr val="FFFFFF"/>
                    </a:solidFill>
                    <a:latin typeface="Arial"/>
                  </a:rPr>
                  <a:t> </a:t>
                </a:r>
                <a:endParaRPr lang="ru-RU" sz="741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7" name="Прямоугольник 29">
                <a:extLst>
                  <a:ext uri="{FF2B5EF4-FFF2-40B4-BE49-F238E27FC236}">
                    <a16:creationId xmlns:a16="http://schemas.microsoft.com/office/drawing/2014/main" id="{388C5AF2-D1C8-8FAE-9AF2-FACF9D94B15C}"/>
                  </a:ext>
                </a:extLst>
              </p:cNvPr>
              <p:cNvSpPr/>
              <p:nvPr/>
            </p:nvSpPr>
            <p:spPr>
              <a:xfrm>
                <a:off x="706193" y="496634"/>
                <a:ext cx="2585888" cy="245302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ru-RU" sz="1000" b="1" dirty="0" err="1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ервис</a:t>
                </a:r>
                <a:r>
                  <a:rPr lang="ru-RU" sz="1000" b="1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для ОТЗЫВОВ</a:t>
                </a:r>
                <a:endParaRPr lang="ru-RU" sz="1000" b="1" dirty="0">
                  <a:solidFill>
                    <a:schemeClr val="bg1"/>
                  </a:solidFill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4" name="Прямоугольник 83"/>
            <p:cNvSpPr/>
            <p:nvPr/>
          </p:nvSpPr>
          <p:spPr>
            <a:xfrm>
              <a:off x="8982133" y="591548"/>
              <a:ext cx="3020512" cy="536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schemeClr val="tx2"/>
                  </a:solidFill>
                </a:rPr>
                <a:t>ОСТАВИТЬ ОТЗЫВ о качестве </a:t>
              </a:r>
              <a:r>
                <a:rPr lang="ru-RU" sz="1000" dirty="0" smtClean="0"/>
                <a:t>получения </a:t>
              </a:r>
              <a:r>
                <a:rPr lang="ru-RU" sz="1000" dirty="0"/>
                <a:t>услуг </a:t>
              </a:r>
              <a:r>
                <a:rPr lang="ru-RU" sz="1000" dirty="0" smtClean="0"/>
                <a:t>Росреестра Хакасии можно на сайте </a:t>
              </a:r>
            </a:p>
            <a:p>
              <a:r>
                <a:rPr lang="ru-RU" sz="1000" dirty="0" smtClean="0"/>
                <a:t>«Ваш контроль». </a:t>
              </a:r>
              <a:endParaRPr lang="ru-RU" sz="1000" b="1" u="sng" dirty="0"/>
            </a:p>
          </p:txBody>
        </p:sp>
      </p:grpSp>
      <p:sp>
        <p:nvSpPr>
          <p:cNvPr id="22" name="Скругленный прямоугольник 26">
            <a:extLst>
              <a:ext uri="{FF2B5EF4-FFF2-40B4-BE49-F238E27FC236}">
                <a16:creationId xmlns:a16="http://schemas.microsoft.com/office/drawing/2014/main" id="{415C2636-1328-477D-B3DE-B48B0B9CD6F9}"/>
              </a:ext>
            </a:extLst>
          </p:cNvPr>
          <p:cNvSpPr>
            <a:spLocks/>
          </p:cNvSpPr>
          <p:nvPr/>
        </p:nvSpPr>
        <p:spPr>
          <a:xfrm>
            <a:off x="0" y="1"/>
            <a:ext cx="3928131" cy="6858000"/>
          </a:xfrm>
          <a:prstGeom prst="roundRect">
            <a:avLst>
              <a:gd name="adj" fmla="val 4006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500" smtClean="0">
                <a:solidFill>
                  <a:srgbClr val="FFFFFF"/>
                </a:solidFill>
                <a:latin typeface="Arial"/>
              </a:rPr>
              <a:t> </a:t>
            </a:r>
            <a:endParaRPr lang="ru-RU" sz="50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45991"/>
              </p:ext>
            </p:extLst>
          </p:nvPr>
        </p:nvGraphicFramePr>
        <p:xfrm>
          <a:off x="50774" y="1467979"/>
          <a:ext cx="3844162" cy="2881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70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подачи заявления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по закону, рабочих дней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Фактический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срок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85">
                <a:tc rowSpan="2"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кадастровый учет (ГКУ)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МФЦ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электронном виде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85">
                <a:tc rowSpan="2"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регистрация прав (ГРП)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МФЦ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6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электронном виде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85">
                <a:tc rowSpan="2"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Государственный кадастровый учет и государственная регистрация прав (Единая процедура)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через МФЦ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579272"/>
                  </a:ext>
                </a:extLst>
              </a:tr>
              <a:tr h="4870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электронном виде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7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</a:t>
                      </a:r>
                      <a:endParaRPr lang="ru-RU" sz="800" b="1" dirty="0">
                        <a:solidFill>
                          <a:srgbClr val="FF7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3216588"/>
                  </a:ext>
                </a:extLst>
              </a:tr>
            </a:tbl>
          </a:graphicData>
        </a:graphic>
      </p:graphicFrame>
      <p:sp>
        <p:nvSpPr>
          <p:cNvPr id="109" name="Скругленный прямоугольник 48">
            <a:extLst>
              <a:ext uri="{FF2B5EF4-FFF2-40B4-BE49-F238E27FC236}">
                <a16:creationId xmlns:a16="http://schemas.microsoft.com/office/drawing/2014/main" id="{8CAD6750-1437-412E-867F-5602E3C2424C}"/>
              </a:ext>
            </a:extLst>
          </p:cNvPr>
          <p:cNvSpPr>
            <a:spLocks/>
          </p:cNvSpPr>
          <p:nvPr/>
        </p:nvSpPr>
        <p:spPr>
          <a:xfrm>
            <a:off x="4275361" y="0"/>
            <a:ext cx="3708000" cy="6858001"/>
          </a:xfrm>
          <a:prstGeom prst="roundRect">
            <a:avLst>
              <a:gd name="adj" fmla="val 3595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741" dirty="0" smtClean="0">
                <a:solidFill>
                  <a:schemeClr val="tx2"/>
                </a:solidFill>
                <a:latin typeface="Arial"/>
              </a:rPr>
              <a:t> </a:t>
            </a:r>
            <a:endParaRPr lang="ru-RU" sz="741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89" name="Graphic 41">
            <a:extLst>
              <a:ext uri="{FF2B5EF4-FFF2-40B4-BE49-F238E27FC236}">
                <a16:creationId xmlns:a16="http://schemas.microsoft.com/office/drawing/2014/main" id="{4192D7D8-EB39-4234-8EE0-630B25DBB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82668" y="4932221"/>
            <a:ext cx="388402" cy="3507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6398" y="3158631"/>
            <a:ext cx="38469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endParaRPr lang="ru-RU" sz="600" kern="0" dirty="0">
              <a:ea typeface="+Основной текст (восточно-азиат" charset="0"/>
              <a:cs typeface="Arial Narrow" panose="020B060602020203020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C62CC7CE-93ED-2CA2-4A69-B2023875A0C1}"/>
              </a:ext>
            </a:extLst>
          </p:cNvPr>
          <p:cNvSpPr/>
          <p:nvPr/>
        </p:nvSpPr>
        <p:spPr>
          <a:xfrm>
            <a:off x="373955" y="208336"/>
            <a:ext cx="3381605" cy="546983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sp>
        <p:nvSpPr>
          <p:cNvPr id="24" name="Прямоугольник 29"/>
          <p:cNvSpPr/>
          <p:nvPr/>
        </p:nvSpPr>
        <p:spPr>
          <a:xfrm>
            <a:off x="496603" y="186730"/>
            <a:ext cx="3479778" cy="561856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9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Управлением Росреестра по Республике Хакасия </a:t>
            </a:r>
            <a:r>
              <a:rPr lang="ru-RU" sz="9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СОКРАЩЕНЫ СРОКИ ОКАЗАНИЯ УСЛУГ </a:t>
            </a:r>
            <a:endParaRPr lang="ru-RU" sz="9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5" name="Graphic 381">
            <a:extLst>
              <a:ext uri="{FF2B5EF4-FFF2-40B4-BE49-F238E27FC236}">
                <a16:creationId xmlns:a16="http://schemas.microsoft.com/office/drawing/2014/main" id="{EC9DFA82-EE2C-4CE7-C47F-25DAB94C36F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xmlns="" r:embed="rId41"/>
              </a:ext>
            </a:extLst>
          </a:blip>
          <a:stretch>
            <a:fillRect/>
          </a:stretch>
        </p:blipFill>
        <p:spPr>
          <a:xfrm>
            <a:off x="538664" y="288868"/>
            <a:ext cx="218242" cy="240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pSp>
        <p:nvGrpSpPr>
          <p:cNvPr id="31" name="Группа 30"/>
          <p:cNvGrpSpPr/>
          <p:nvPr/>
        </p:nvGrpSpPr>
        <p:grpSpPr>
          <a:xfrm>
            <a:off x="71060" y="748656"/>
            <a:ext cx="391128" cy="401354"/>
            <a:chOff x="449019" y="1201002"/>
            <a:chExt cx="453232" cy="453232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3ACE955-F19E-4850-B5DE-E4910FE0C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19" y="1201002"/>
              <a:ext cx="453232" cy="453232"/>
            </a:xfrm>
            <a:prstGeom prst="rect">
              <a:avLst/>
            </a:prstGeom>
          </p:spPr>
        </p:pic>
        <p:pic>
          <p:nvPicPr>
            <p:cNvPr id="38" name="Graphic 277">
              <a:extLst>
                <a:ext uri="{FF2B5EF4-FFF2-40B4-BE49-F238E27FC236}">
                  <a16:creationId xmlns:a16="http://schemas.microsoft.com/office/drawing/2014/main" id="{7820646B-50A0-4899-A163-AFFC9495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03819" y="1287720"/>
              <a:ext cx="363877" cy="2797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7000"/>
                </a:prstClr>
              </a:outerShdw>
            </a:effectLst>
          </p:spPr>
        </p:pic>
      </p:grpSp>
      <p:grpSp>
        <p:nvGrpSpPr>
          <p:cNvPr id="6" name="Группа 5"/>
          <p:cNvGrpSpPr/>
          <p:nvPr/>
        </p:nvGrpSpPr>
        <p:grpSpPr>
          <a:xfrm>
            <a:off x="187873" y="5082727"/>
            <a:ext cx="428502" cy="416659"/>
            <a:chOff x="8759762" y="4878450"/>
            <a:chExt cx="576000" cy="57600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13ACE955-F19E-4850-B5DE-E4910FE0C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9762" y="4878450"/>
              <a:ext cx="576000" cy="576001"/>
            </a:xfrm>
            <a:prstGeom prst="rect">
              <a:avLst/>
            </a:prstGeom>
          </p:spPr>
        </p:pic>
        <p:pic>
          <p:nvPicPr>
            <p:cNvPr id="47" name="Graphic 41">
              <a:extLst>
                <a:ext uri="{FF2B5EF4-FFF2-40B4-BE49-F238E27FC236}">
                  <a16:creationId xmlns:a16="http://schemas.microsoft.com/office/drawing/2014/main" id="{4192D7D8-EB39-4234-8EE0-630B25DB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8842899" y="5000698"/>
              <a:ext cx="388402" cy="350759"/>
            </a:xfrm>
            <a:prstGeom prst="rect">
              <a:avLst/>
            </a:prstGeom>
          </p:spPr>
        </p:pic>
      </p:grpSp>
      <p:pic>
        <p:nvPicPr>
          <p:cNvPr id="88" name="Graphic 62"/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318148" y="1169867"/>
            <a:ext cx="426085" cy="430530"/>
          </a:xfrm>
          <a:prstGeom prst="rect">
            <a:avLst/>
          </a:prstGeom>
        </p:spPr>
      </p:pic>
      <p:grpSp>
        <p:nvGrpSpPr>
          <p:cNvPr id="110" name="Группа 109"/>
          <p:cNvGrpSpPr/>
          <p:nvPr/>
        </p:nvGrpSpPr>
        <p:grpSpPr>
          <a:xfrm>
            <a:off x="4396132" y="39172"/>
            <a:ext cx="3268430" cy="600979"/>
            <a:chOff x="7177931" y="292497"/>
            <a:chExt cx="3268430" cy="600979"/>
          </a:xfrm>
        </p:grpSpPr>
        <p:sp>
          <p:nvSpPr>
            <p:cNvPr id="111" name="Скругленный прямоугольник 110">
              <a:extLst>
                <a:ext uri="{FF2B5EF4-FFF2-40B4-BE49-F238E27FC236}">
                  <a16:creationId xmlns:a16="http://schemas.microsoft.com/office/drawing/2014/main" id="{1CA33F07-7763-A253-A1F6-FEA1DFAA4E30}"/>
                </a:ext>
              </a:extLst>
            </p:cNvPr>
            <p:cNvSpPr/>
            <p:nvPr/>
          </p:nvSpPr>
          <p:spPr>
            <a:xfrm>
              <a:off x="7177931" y="292497"/>
              <a:ext cx="3240000" cy="430183"/>
            </a:xfrm>
            <a:prstGeom prst="roundRect">
              <a:avLst/>
            </a:prstGeom>
            <a:solidFill>
              <a:srgbClr val="189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3" name="Прямоугольник 29">
              <a:extLst>
                <a:ext uri="{FF2B5EF4-FFF2-40B4-BE49-F238E27FC236}">
                  <a16:creationId xmlns:a16="http://schemas.microsoft.com/office/drawing/2014/main" id="{388C5AF2-D1C8-8FAE-9AF2-FACF9D94B15C}"/>
                </a:ext>
              </a:extLst>
            </p:cNvPr>
            <p:cNvSpPr/>
            <p:nvPr/>
          </p:nvSpPr>
          <p:spPr>
            <a:xfrm>
              <a:off x="7523740" y="297568"/>
              <a:ext cx="2922621" cy="595908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b="1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Электронные услуги и сервисы Росреестра  </a:t>
              </a:r>
              <a:r>
                <a:rPr lang="en-US" sz="1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(https</a:t>
              </a:r>
              <a:r>
                <a:rPr lang="en-US" sz="1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://rosreestr.gov.ru</a:t>
              </a:r>
              <a:r>
                <a:rPr lang="en-US" sz="1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/)</a:t>
              </a:r>
              <a:endParaRPr lang="ru-RU" sz="1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ru-RU" sz="9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4926413" y="533467"/>
            <a:ext cx="2293677" cy="435145"/>
            <a:chOff x="4506915" y="3710527"/>
            <a:chExt cx="1335930" cy="667083"/>
          </a:xfrm>
        </p:grpSpPr>
        <p:sp>
          <p:nvSpPr>
            <p:cNvPr id="115" name="Скругленный прямоугольник 114">
              <a:extLst>
                <a:ext uri="{FF2B5EF4-FFF2-40B4-BE49-F238E27FC236}">
                  <a16:creationId xmlns:a16="http://schemas.microsoft.com/office/drawing/2014/main" id="{03154E12-6468-C50E-16F4-5A2E81E97044}"/>
                </a:ext>
              </a:extLst>
            </p:cNvPr>
            <p:cNvSpPr/>
            <p:nvPr/>
          </p:nvSpPr>
          <p:spPr>
            <a:xfrm>
              <a:off x="4506915" y="3710527"/>
              <a:ext cx="1305031" cy="66708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116" name="Прямоугольник 29">
              <a:extLst>
                <a:ext uri="{FF2B5EF4-FFF2-40B4-BE49-F238E27FC236}">
                  <a16:creationId xmlns:a16="http://schemas.microsoft.com/office/drawing/2014/main" id="{D1C02A24-949E-6057-17F7-C199E5C384C3}"/>
                </a:ext>
              </a:extLst>
            </p:cNvPr>
            <p:cNvSpPr/>
            <p:nvPr/>
          </p:nvSpPr>
          <p:spPr>
            <a:xfrm>
              <a:off x="4560603" y="3727951"/>
              <a:ext cx="1282242" cy="597504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900" b="1" dirty="0" smtClean="0">
                  <a:solidFill>
                    <a:schemeClr val="bg1"/>
                  </a:solidFill>
                  <a:latin typeface="Arial"/>
                  <a:cs typeface="Arial" panose="020B0604020202020204" pitchFamily="34" charset="0"/>
                </a:rPr>
                <a:t>Личный кабинет правообладателя</a:t>
              </a:r>
              <a:r>
                <a:rPr lang="en-US" sz="9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(https</a:t>
              </a:r>
              <a:r>
                <a:rPr lang="en-US" sz="900" b="1" dirty="0">
                  <a:solidFill>
                    <a:schemeClr val="bg1"/>
                  </a:solidFill>
                  <a:cs typeface="Arial" panose="020B0604020202020204" pitchFamily="34" charset="0"/>
                </a:rPr>
                <a:t>://lk.rosreestr.ru</a:t>
              </a:r>
              <a:r>
                <a:rPr lang="en-US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/)</a:t>
              </a:r>
              <a:endParaRPr lang="ru-RU" sz="9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7873" y="4442936"/>
            <a:ext cx="3781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*</a:t>
            </a:r>
            <a:r>
              <a:rPr lang="ru-RU" sz="900" dirty="0"/>
              <a:t>п</a:t>
            </a:r>
            <a:r>
              <a:rPr lang="ru-RU" sz="900" dirty="0" smtClean="0"/>
              <a:t>ри отсутствии причин, препятствующих осуществлению ГКУ и(или) ГРП</a:t>
            </a:r>
          </a:p>
          <a:p>
            <a:endParaRPr lang="ru-RU" sz="6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47118" y="825708"/>
            <a:ext cx="3607422" cy="5038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925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3875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50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3125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775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2375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700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 заявлениям в электронном виде </a:t>
            </a:r>
            <a:r>
              <a:rPr lang="ru-RU" sz="95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1-2 рабочих дней</a:t>
            </a:r>
            <a:endParaRPr lang="ru-RU" sz="95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 заявлениям в бумажном виде </a:t>
            </a:r>
            <a:r>
              <a:rPr lang="ru-RU" sz="95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3-4 рабочих дней</a:t>
            </a:r>
            <a:endParaRPr lang="ru-RU" sz="9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8148" y="1052120"/>
            <a:ext cx="36044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Для подачи </a:t>
            </a:r>
            <a:r>
              <a:rPr lang="ru-RU" sz="1000" dirty="0" smtClean="0"/>
              <a:t>документов </a:t>
            </a:r>
            <a:r>
              <a:rPr lang="ru-RU" sz="1000" dirty="0"/>
              <a:t>в электронном виде на государственный кадастровый учет и (или) государственную регистрацию прав на объекты недвижимости </a:t>
            </a:r>
            <a:r>
              <a:rPr lang="ru-RU" sz="1000" dirty="0" smtClean="0"/>
              <a:t>через </a:t>
            </a:r>
            <a:r>
              <a:rPr lang="ru-RU" sz="1000" dirty="0"/>
              <a:t>«</a:t>
            </a:r>
            <a:r>
              <a:rPr lang="ru-RU" sz="1000" dirty="0" smtClean="0"/>
              <a:t>Личный </a:t>
            </a:r>
            <a:r>
              <a:rPr lang="ru-RU" sz="1000" dirty="0"/>
              <a:t>кабинета правообладателя» официального сайта Росреестра </a:t>
            </a:r>
            <a:r>
              <a:rPr lang="ru-RU" sz="1000" dirty="0" smtClean="0"/>
              <a:t>необходимо:</a:t>
            </a:r>
          </a:p>
          <a:p>
            <a:pPr algn="just"/>
            <a:endParaRPr lang="ru-RU" sz="8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4396657" y="2092119"/>
            <a:ext cx="36243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●"/>
            </a:pPr>
            <a:r>
              <a:rPr lang="ru-RU" sz="1000" b="1" dirty="0" smtClean="0"/>
              <a:t> зарегистрироваться </a:t>
            </a:r>
            <a:r>
              <a:rPr lang="ru-RU" sz="1000" b="1" dirty="0"/>
              <a:t>на Едином портале государственных услуг </a:t>
            </a:r>
            <a:r>
              <a:rPr lang="ru-RU" sz="1000" b="1" dirty="0" smtClean="0"/>
              <a:t>- </a:t>
            </a:r>
            <a:r>
              <a:rPr lang="ru-RU" sz="1000" b="1" u="sng" dirty="0" smtClean="0">
                <a:hlinkClick r:id="rId80"/>
              </a:rPr>
              <a:t>https</a:t>
            </a:r>
            <a:r>
              <a:rPr lang="ru-RU" sz="1000" b="1" u="sng" dirty="0">
                <a:hlinkClick r:id="rId80"/>
              </a:rPr>
              <a:t>://gosuslugi.ru</a:t>
            </a:r>
            <a:r>
              <a:rPr lang="ru-RU" sz="1000" b="1" u="sng" dirty="0" smtClean="0">
                <a:hlinkClick r:id="rId80"/>
              </a:rPr>
              <a:t>/</a:t>
            </a:r>
            <a:endParaRPr lang="ru-RU" sz="1000" b="1" u="sng" dirty="0" smtClean="0"/>
          </a:p>
          <a:p>
            <a:pPr>
              <a:buClr>
                <a:schemeClr val="tx2"/>
              </a:buClr>
            </a:pPr>
            <a:endParaRPr lang="ru-RU" sz="1000" b="1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●"/>
            </a:pPr>
            <a:r>
              <a:rPr lang="ru-RU" sz="1000" b="1" dirty="0" smtClean="0"/>
              <a:t> иметь усиленную квалифицированную электронную подпись </a:t>
            </a:r>
            <a:r>
              <a:rPr lang="ru-RU" sz="1000" b="1" dirty="0"/>
              <a:t>(УКЭП</a:t>
            </a:r>
            <a:r>
              <a:rPr lang="ru-RU" sz="1000" b="1" dirty="0" smtClean="0"/>
              <a:t>). </a:t>
            </a:r>
            <a:r>
              <a:rPr lang="ru-RU" sz="1000" b="1" dirty="0"/>
              <a:t>П</a:t>
            </a:r>
            <a:r>
              <a:rPr lang="ru-RU" sz="1000" b="1" dirty="0" smtClean="0"/>
              <a:t>олучить её </a:t>
            </a:r>
            <a:r>
              <a:rPr lang="ru-RU" sz="1000" b="1" dirty="0"/>
              <a:t>можно на возмездной основе в аккредитованных удостоверяющих центрах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9721" y="6411974"/>
            <a:ext cx="33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266624" y="4900213"/>
            <a:ext cx="33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97683"/>
              </p:ext>
            </p:extLst>
          </p:nvPr>
        </p:nvGraphicFramePr>
        <p:xfrm>
          <a:off x="4388637" y="3516513"/>
          <a:ext cx="3360822" cy="3218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274">
                  <a:extLst>
                    <a:ext uri="{9D8B030D-6E8A-4147-A177-3AD203B41FA5}">
                      <a16:colId xmlns:a16="http://schemas.microsoft.com/office/drawing/2014/main" val="299202685"/>
                    </a:ext>
                  </a:extLst>
                </a:gridCol>
                <a:gridCol w="1120274">
                  <a:extLst>
                    <a:ext uri="{9D8B030D-6E8A-4147-A177-3AD203B41FA5}">
                      <a16:colId xmlns:a16="http://schemas.microsoft.com/office/drawing/2014/main" val="4288740344"/>
                    </a:ext>
                  </a:extLst>
                </a:gridCol>
                <a:gridCol w="1120274">
                  <a:extLst>
                    <a:ext uri="{9D8B030D-6E8A-4147-A177-3AD203B41FA5}">
                      <a16:colId xmlns:a16="http://schemas.microsoft.com/office/drawing/2014/main" val="1937420068"/>
                    </a:ext>
                  </a:extLst>
                </a:gridCol>
              </a:tblGrid>
              <a:tr h="1117671">
                <a:tc>
                  <a:txBody>
                    <a:bodyPr/>
                    <a:lstStyle/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500" dirty="0" smtClean="0"/>
                    </a:p>
                    <a:p>
                      <a:r>
                        <a:rPr lang="ru-RU" sz="600" dirty="0" smtClean="0"/>
                        <a:t>Получите общедоступные сведения об объекте недвижимости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r>
                        <a:rPr lang="ru-RU" sz="600" dirty="0" smtClean="0"/>
                        <a:t>Получите информацию об</a:t>
                      </a:r>
                      <a:r>
                        <a:rPr lang="ru-RU" sz="600" baseline="0" dirty="0" smtClean="0"/>
                        <a:t> объектах недвижимости и объектах реестра границ на кадастровой карте</a:t>
                      </a:r>
                      <a:endParaRPr lang="ru-RU" sz="60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600" dirty="0" smtClean="0"/>
                    </a:p>
                    <a:p>
                      <a:r>
                        <a:rPr lang="ru-RU" sz="600" dirty="0" smtClean="0"/>
                        <a:t>Получите информацию по условиям предоставления </a:t>
                      </a:r>
                      <a:r>
                        <a:rPr lang="ru-RU" sz="600" dirty="0" err="1" smtClean="0"/>
                        <a:t>госуслуги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122280"/>
                  </a:ext>
                </a:extLst>
              </a:tr>
              <a:tr h="1033692">
                <a:tc>
                  <a:txBody>
                    <a:bodyPr/>
                    <a:lstStyle/>
                    <a:p>
                      <a:endParaRPr lang="en-US" sz="700" dirty="0" smtClean="0"/>
                    </a:p>
                    <a:p>
                      <a:endParaRPr lang="en-US" sz="700" dirty="0" smtClean="0"/>
                    </a:p>
                    <a:p>
                      <a:endParaRPr lang="en-US" sz="700" dirty="0" smtClean="0"/>
                    </a:p>
                    <a:p>
                      <a:endParaRPr lang="en-US" sz="700" dirty="0" smtClean="0"/>
                    </a:p>
                    <a:p>
                      <a:endParaRPr lang="en-US" sz="700" dirty="0" smtClean="0"/>
                    </a:p>
                    <a:p>
                      <a:endParaRPr lang="ru-RU" sz="600" dirty="0" smtClean="0"/>
                    </a:p>
                    <a:p>
                      <a:r>
                        <a:rPr lang="ru-RU" sz="600" dirty="0" smtClean="0"/>
                        <a:t>Узнайте,</a:t>
                      </a:r>
                      <a:r>
                        <a:rPr lang="ru-RU" sz="600" baseline="0" dirty="0" smtClean="0"/>
                        <a:t> на каком этапе обработки находится ваше обращение</a:t>
                      </a:r>
                      <a:endParaRPr lang="ru-RU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r>
                        <a:rPr lang="ru-RU" sz="600" dirty="0" smtClean="0"/>
                        <a:t>Найдите кадастрового инженера и сформируйте заказ на проведение кадастровых работ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endParaRPr lang="ru-RU" sz="600" dirty="0" smtClean="0"/>
                    </a:p>
                    <a:p>
                      <a:r>
                        <a:rPr lang="ru-RU" sz="600" dirty="0" smtClean="0"/>
                        <a:t>Получите печатное представление электронного документа и проверьте корректность его электронной подписи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99071"/>
                  </a:ext>
                </a:extLst>
              </a:tr>
              <a:tr h="1033692">
                <a:tc>
                  <a:txBody>
                    <a:bodyPr/>
                    <a:lstStyle/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600" dirty="0" smtClean="0"/>
                    </a:p>
                    <a:p>
                      <a:r>
                        <a:rPr lang="ru-RU" sz="600" dirty="0" smtClean="0"/>
                        <a:t>Получите ответы на часто задаваемые вопросы</a:t>
                      </a:r>
                    </a:p>
                    <a:p>
                      <a:endParaRPr lang="ru-RU" sz="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600" dirty="0" smtClean="0"/>
                    </a:p>
                    <a:p>
                      <a:r>
                        <a:rPr lang="ru-RU" sz="600" dirty="0" smtClean="0"/>
                        <a:t>Получите сведения из Фонда данных государственной кадастровой оценки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700" dirty="0" smtClean="0"/>
                    </a:p>
                    <a:p>
                      <a:endParaRPr lang="ru-RU" sz="600" dirty="0" smtClean="0"/>
                    </a:p>
                    <a:p>
                      <a:r>
                        <a:rPr lang="ru-RU" sz="600" dirty="0" smtClean="0"/>
                        <a:t>Найдите информацию в реестрах саморегулируемых организаций, которые ведет Росреестр </a:t>
                      </a:r>
                      <a:endParaRPr lang="ru-RU" sz="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582451"/>
                  </a:ext>
                </a:extLst>
              </a:tr>
            </a:tbl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4512444" y="3634042"/>
            <a:ext cx="3396249" cy="2596358"/>
            <a:chOff x="8646894" y="3329051"/>
            <a:chExt cx="3396249" cy="2596358"/>
          </a:xfrm>
        </p:grpSpPr>
        <p:pic>
          <p:nvPicPr>
            <p:cNvPr id="148" name="Graphic 10">
              <a:extLst>
                <a:ext uri="{FF2B5EF4-FFF2-40B4-BE49-F238E27FC236}">
                  <a16:creationId xmlns:a16="http://schemas.microsoft.com/office/drawing/2014/main" id="{AE7B4B0B-158F-4F62-ABEC-B8860BD2D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96DAC541-7B7A-43D3-8B79-37D633B846F1}">
                  <asvg:svgBlip xmlns=""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8677209" y="3418205"/>
              <a:ext cx="257798" cy="292753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8921502" y="3329051"/>
              <a:ext cx="7874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00CC99"/>
                  </a:solidFill>
                </a:rPr>
                <a:t>Справочная информация по объектам недвижимости в режиме </a:t>
              </a:r>
              <a:r>
                <a:rPr lang="ru-RU" sz="600" b="1" dirty="0" err="1">
                  <a:solidFill>
                    <a:srgbClr val="00CC99"/>
                  </a:solidFill>
                </a:rPr>
                <a:t>online</a:t>
              </a:r>
              <a:endParaRPr lang="ru-RU" sz="600" b="1" dirty="0">
                <a:solidFill>
                  <a:srgbClr val="00CC99"/>
                </a:solidFill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10087999" y="3343297"/>
              <a:ext cx="7874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tx2"/>
                  </a:solidFill>
                </a:rPr>
                <a:t>Публичная кадастровая карта</a:t>
              </a:r>
              <a:endParaRPr lang="ru-RU" sz="600" b="1" dirty="0">
                <a:solidFill>
                  <a:schemeClr val="tx2"/>
                </a:solidFill>
              </a:endParaRPr>
            </a:p>
          </p:txBody>
        </p:sp>
        <p:pic>
          <p:nvPicPr>
            <p:cNvPr id="150" name="Graphic 33">
              <a:extLst>
                <a:ext uri="{FF2B5EF4-FFF2-40B4-BE49-F238E27FC236}">
                  <a16:creationId xmlns:a16="http://schemas.microsoft.com/office/drawing/2014/main" id="{1E5B223B-A03C-44E3-959C-4825EE4B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=""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9765000" y="3379656"/>
              <a:ext cx="277949" cy="277031"/>
            </a:xfrm>
            <a:prstGeom prst="rect">
              <a:avLst/>
            </a:prstGeom>
          </p:spPr>
        </p:pic>
        <p:sp>
          <p:nvSpPr>
            <p:cNvPr id="151" name="Прямоугольник 150"/>
            <p:cNvSpPr/>
            <p:nvPr/>
          </p:nvSpPr>
          <p:spPr>
            <a:xfrm>
              <a:off x="11194136" y="3370493"/>
              <a:ext cx="7874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rgbClr val="00CC99"/>
                  </a:solidFill>
                </a:rPr>
                <a:t>Жизненные ситуации</a:t>
              </a:r>
              <a:endParaRPr lang="ru-RU" sz="600" b="1" dirty="0">
                <a:solidFill>
                  <a:srgbClr val="00CC99"/>
                </a:solidFill>
              </a:endParaRPr>
            </a:p>
          </p:txBody>
        </p:sp>
        <p:pic>
          <p:nvPicPr>
            <p:cNvPr id="152" name="Graphic 102">
              <a:extLst>
                <a:ext uri="{FF2B5EF4-FFF2-40B4-BE49-F238E27FC236}">
                  <a16:creationId xmlns:a16="http://schemas.microsoft.com/office/drawing/2014/main" id="{8E906E98-9353-40E3-A174-F2B636EAD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929626" y="3370493"/>
              <a:ext cx="317396" cy="305748"/>
            </a:xfrm>
            <a:prstGeom prst="rect">
              <a:avLst/>
            </a:prstGeom>
          </p:spPr>
        </p:pic>
        <p:sp>
          <p:nvSpPr>
            <p:cNvPr id="153" name="Прямоугольник 152"/>
            <p:cNvSpPr/>
            <p:nvPr/>
          </p:nvSpPr>
          <p:spPr>
            <a:xfrm>
              <a:off x="8935006" y="4424418"/>
              <a:ext cx="82229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>
                  <a:solidFill>
                    <a:schemeClr val="tx2"/>
                  </a:solidFill>
                </a:rPr>
                <a:t>Проверка исполнения запроса (заявления) </a:t>
              </a:r>
              <a:r>
                <a:rPr lang="ru-RU" sz="600" b="1" dirty="0" err="1">
                  <a:solidFill>
                    <a:schemeClr val="tx2"/>
                  </a:solidFill>
                </a:rPr>
                <a:t>online</a:t>
              </a:r>
              <a:endParaRPr lang="ru-RU" sz="600" b="1" dirty="0">
                <a:solidFill>
                  <a:schemeClr val="tx2"/>
                </a:solidFill>
              </a:endParaRPr>
            </a:p>
          </p:txBody>
        </p:sp>
        <p:pic>
          <p:nvPicPr>
            <p:cNvPr id="154" name="Graphic 26">
              <a:extLst>
                <a:ext uri="{FF2B5EF4-FFF2-40B4-BE49-F238E27FC236}">
                  <a16:creationId xmlns:a16="http://schemas.microsoft.com/office/drawing/2014/main" id="{163CC240-5131-4FBE-96CF-2D53332A6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=""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8646894" y="4536103"/>
              <a:ext cx="241135" cy="269072"/>
            </a:xfrm>
            <a:prstGeom prst="rect">
              <a:avLst/>
            </a:prstGeom>
          </p:spPr>
        </p:pic>
        <p:sp>
          <p:nvSpPr>
            <p:cNvPr id="155" name="Прямоугольник 154"/>
            <p:cNvSpPr/>
            <p:nvPr/>
          </p:nvSpPr>
          <p:spPr>
            <a:xfrm>
              <a:off x="11194136" y="4451272"/>
              <a:ext cx="8222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>
                  <a:solidFill>
                    <a:schemeClr val="tx2"/>
                  </a:solidFill>
                </a:rPr>
                <a:t>Проверка электронного документа</a:t>
              </a: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9925397" y="5463744"/>
              <a:ext cx="9398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>
                  <a:solidFill>
                    <a:schemeClr val="tx2"/>
                  </a:solidFill>
                </a:rPr>
                <a:t>Фонд данных государственной кадастровой оценки </a:t>
              </a:r>
            </a:p>
          </p:txBody>
        </p:sp>
        <p:pic>
          <p:nvPicPr>
            <p:cNvPr id="157" name="Graphic 14">
              <a:extLst>
                <a:ext uri="{FF2B5EF4-FFF2-40B4-BE49-F238E27FC236}">
                  <a16:creationId xmlns:a16="http://schemas.microsoft.com/office/drawing/2014/main" id="{91063C75-8E11-492C-9E26-589187741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=""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9749462" y="5515856"/>
              <a:ext cx="263246" cy="298941"/>
            </a:xfrm>
            <a:prstGeom prst="rect">
              <a:avLst/>
            </a:prstGeom>
          </p:spPr>
        </p:pic>
        <p:pic>
          <p:nvPicPr>
            <p:cNvPr id="158" name="Graphic 18">
              <a:extLst>
                <a:ext uri="{FF2B5EF4-FFF2-40B4-BE49-F238E27FC236}">
                  <a16:creationId xmlns:a16="http://schemas.microsoft.com/office/drawing/2014/main" id="{9393829B-885F-4AD4-A7E3-FCD5B1BF5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=""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10953866" y="4481973"/>
              <a:ext cx="240270" cy="325264"/>
            </a:xfrm>
            <a:prstGeom prst="rect">
              <a:avLst/>
            </a:prstGeom>
          </p:spPr>
        </p:pic>
        <p:sp>
          <p:nvSpPr>
            <p:cNvPr id="159" name="Прямоугольник 158"/>
            <p:cNvSpPr/>
            <p:nvPr/>
          </p:nvSpPr>
          <p:spPr>
            <a:xfrm>
              <a:off x="8914065" y="5464249"/>
              <a:ext cx="7874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rgbClr val="00CC99"/>
                  </a:solidFill>
                </a:rPr>
                <a:t>Техническая поддержка</a:t>
              </a:r>
              <a:endParaRPr lang="ru-RU" sz="600" b="1" dirty="0">
                <a:solidFill>
                  <a:srgbClr val="00CC99"/>
                </a:solidFill>
              </a:endParaRPr>
            </a:p>
          </p:txBody>
        </p:sp>
        <p:pic>
          <p:nvPicPr>
            <p:cNvPr id="160" name="Graphic 72">
              <a:extLst>
                <a:ext uri="{FF2B5EF4-FFF2-40B4-BE49-F238E27FC236}">
                  <a16:creationId xmlns:a16="http://schemas.microsoft.com/office/drawing/2014/main" id="{36992017-EBF7-4DE8-ABBC-40A63CC8D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=""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8674535" y="5559958"/>
              <a:ext cx="279811" cy="282788"/>
            </a:xfrm>
            <a:prstGeom prst="rect">
              <a:avLst/>
            </a:prstGeom>
          </p:spPr>
        </p:pic>
        <p:sp>
          <p:nvSpPr>
            <p:cNvPr id="161" name="Прямоугольник 160"/>
            <p:cNvSpPr/>
            <p:nvPr/>
          </p:nvSpPr>
          <p:spPr>
            <a:xfrm>
              <a:off x="11087878" y="5486277"/>
              <a:ext cx="9552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00CC99"/>
                  </a:solidFill>
                </a:rPr>
                <a:t>Реестры саморегулируемых организаций </a:t>
              </a:r>
            </a:p>
          </p:txBody>
        </p:sp>
        <p:pic>
          <p:nvPicPr>
            <p:cNvPr id="162" name="Graphic 73">
              <a:extLst>
                <a:ext uri="{FF2B5EF4-FFF2-40B4-BE49-F238E27FC236}">
                  <a16:creationId xmlns:a16="http://schemas.microsoft.com/office/drawing/2014/main" id="{1B2DFBBF-BADE-402C-B74C-169D99F7C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=""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10861637" y="5529621"/>
              <a:ext cx="326230" cy="311144"/>
            </a:xfrm>
            <a:prstGeom prst="rect">
              <a:avLst/>
            </a:prstGeom>
          </p:spPr>
        </p:pic>
        <p:sp>
          <p:nvSpPr>
            <p:cNvPr id="163" name="Прямоугольник 162"/>
            <p:cNvSpPr/>
            <p:nvPr/>
          </p:nvSpPr>
          <p:spPr>
            <a:xfrm>
              <a:off x="9960121" y="4344979"/>
              <a:ext cx="9130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00CC99"/>
                  </a:solidFill>
                </a:rPr>
                <a:t>Электронная платформа кадастровых </a:t>
              </a:r>
              <a:r>
                <a:rPr lang="ru-RU" sz="600" b="1" dirty="0" smtClean="0">
                  <a:solidFill>
                    <a:srgbClr val="00CC99"/>
                  </a:solidFill>
                </a:rPr>
                <a:t>работ </a:t>
              </a:r>
              <a:r>
                <a:rPr 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https</a:t>
              </a:r>
              <a:r>
                <a:rPr lang="en-US" sz="600" b="1" dirty="0">
                  <a:solidFill>
                    <a:schemeClr val="bg1">
                      <a:lumMod val="50000"/>
                    </a:schemeClr>
                  </a:solidFill>
                </a:rPr>
                <a:t>://epkr.rosreestr.ru</a:t>
              </a:r>
              <a:r>
                <a:rPr lang="en-US" sz="600" b="1" dirty="0" smtClean="0">
                  <a:solidFill>
                    <a:schemeClr val="bg1">
                      <a:lumMod val="50000"/>
                    </a:schemeClr>
                  </a:solidFill>
                </a:rPr>
                <a:t>/</a:t>
              </a:r>
              <a:endParaRPr lang="ru-RU" sz="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64" name="Graphic 57">
              <a:extLst>
                <a:ext uri="{FF2B5EF4-FFF2-40B4-BE49-F238E27FC236}">
                  <a16:creationId xmlns:a16="http://schemas.microsoft.com/office/drawing/2014/main" id="{BDAE01FF-93F6-48CC-95D5-79BBABD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=""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9800050" y="4444276"/>
              <a:ext cx="242899" cy="349453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8376313" y="0"/>
            <a:ext cx="3815688" cy="3024183"/>
            <a:chOff x="208341" y="-33701"/>
            <a:chExt cx="3708000" cy="2963094"/>
          </a:xfrm>
        </p:grpSpPr>
        <p:sp>
          <p:nvSpPr>
            <p:cNvPr id="87" name="Скругленный прямоугольник 26">
              <a:extLst>
                <a:ext uri="{FF2B5EF4-FFF2-40B4-BE49-F238E27FC236}">
                  <a16:creationId xmlns:a16="http://schemas.microsoft.com/office/drawing/2014/main" id="{415C2636-1328-477D-B3DE-B48B0B9CD6F9}"/>
                </a:ext>
              </a:extLst>
            </p:cNvPr>
            <p:cNvSpPr>
              <a:spLocks/>
            </p:cNvSpPr>
            <p:nvPr/>
          </p:nvSpPr>
          <p:spPr>
            <a:xfrm>
              <a:off x="208341" y="-33701"/>
              <a:ext cx="3708000" cy="2963094"/>
            </a:xfrm>
            <a:prstGeom prst="roundRect">
              <a:avLst>
                <a:gd name="adj" fmla="val 4006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ru-RU" sz="500" smtClean="0">
                  <a:solidFill>
                    <a:srgbClr val="FFFFFF"/>
                  </a:solidFill>
                  <a:latin typeface="Arial"/>
                </a:rPr>
                <a:t> </a:t>
              </a:r>
              <a:endParaRPr lang="ru-RU" sz="5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" name="Rectangle: Rounded Corners 29">
              <a:extLst>
                <a:ext uri="{FF2B5EF4-FFF2-40B4-BE49-F238E27FC236}">
                  <a16:creationId xmlns:a16="http://schemas.microsoft.com/office/drawing/2014/main" id="{7CF3F32E-C50A-4225-A8BE-C9BB2BA79685}"/>
                </a:ext>
              </a:extLst>
            </p:cNvPr>
            <p:cNvSpPr/>
            <p:nvPr/>
          </p:nvSpPr>
          <p:spPr>
            <a:xfrm>
              <a:off x="2082340" y="1354339"/>
              <a:ext cx="1639187" cy="13645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rgbClr val="00CC99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ru-RU" sz="1244"/>
            </a:p>
          </p:txBody>
        </p:sp>
        <p:sp>
          <p:nvSpPr>
            <p:cNvPr id="91" name="Rectangle: Rounded Corners 23">
              <a:extLst>
                <a:ext uri="{FF2B5EF4-FFF2-40B4-BE49-F238E27FC236}">
                  <a16:creationId xmlns:a16="http://schemas.microsoft.com/office/drawing/2014/main" id="{A9B09BA1-15E5-41C9-86CB-351A4FB7B83B}"/>
                </a:ext>
              </a:extLst>
            </p:cNvPr>
            <p:cNvSpPr/>
            <p:nvPr/>
          </p:nvSpPr>
          <p:spPr>
            <a:xfrm>
              <a:off x="304030" y="727377"/>
              <a:ext cx="1592301" cy="20162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114300">
                <a:schemeClr val="accent1">
                  <a:satMod val="175000"/>
                  <a:alpha val="3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Скругленный прямоугольник 91">
              <a:extLst>
                <a:ext uri="{FF2B5EF4-FFF2-40B4-BE49-F238E27FC236}">
                  <a16:creationId xmlns:a16="http://schemas.microsoft.com/office/drawing/2014/main" id="{C62CC7CE-93ED-2CA2-4A69-B2023875A0C1}"/>
                </a:ext>
              </a:extLst>
            </p:cNvPr>
            <p:cNvSpPr/>
            <p:nvPr/>
          </p:nvSpPr>
          <p:spPr>
            <a:xfrm>
              <a:off x="373950" y="-33700"/>
              <a:ext cx="3240000" cy="406647"/>
            </a:xfrm>
            <a:prstGeom prst="roundRect">
              <a:avLst/>
            </a:prstGeom>
            <a:solidFill>
              <a:srgbClr val="189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  <p:sp>
          <p:nvSpPr>
            <p:cNvPr id="93" name="Прямоугольник 29"/>
            <p:cNvSpPr/>
            <p:nvPr/>
          </p:nvSpPr>
          <p:spPr>
            <a:xfrm>
              <a:off x="699147" y="30247"/>
              <a:ext cx="3006869" cy="266912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00" b="1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Сервисы на </a:t>
              </a:r>
              <a:r>
                <a:rPr lang="ru-RU" sz="1000" b="1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П</a:t>
              </a:r>
              <a:r>
                <a:rPr lang="ru-RU" sz="1000" b="1" dirty="0" smtClean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убличной кадастровой карте </a:t>
              </a:r>
              <a:endParaRPr lang="ru-RU" sz="1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1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391" y="526937"/>
              <a:ext cx="891894" cy="683698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95" name="Текстовое поле 1"/>
            <p:cNvSpPr txBox="1"/>
            <p:nvPr/>
          </p:nvSpPr>
          <p:spPr>
            <a:xfrm>
              <a:off x="668265" y="451379"/>
              <a:ext cx="1803498" cy="16487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ru-RU" altLang="en-US" sz="800" b="1" dirty="0" smtClean="0">
                  <a:solidFill>
                    <a:schemeClr val="accent3"/>
                  </a:solidFill>
                </a:rPr>
                <a:t>https://pkk.rosreestr.ru</a:t>
              </a:r>
              <a:r>
                <a:rPr lang="ru-RU" altLang="en-US" sz="800" dirty="0" smtClean="0">
                  <a:solidFill>
                    <a:schemeClr val="accent3"/>
                  </a:solidFill>
                </a:rPr>
                <a:t>/</a:t>
              </a:r>
              <a:endParaRPr lang="ru-RU" altLang="en-US" sz="800" dirty="0">
                <a:solidFill>
                  <a:schemeClr val="accent3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310752" y="837203"/>
              <a:ext cx="1585580" cy="1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b="1" dirty="0" smtClean="0">
                  <a:solidFill>
                    <a:schemeClr val="tx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«ЗЕМЛЯ ДЛЯ СТРОЙКИ»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6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ru-RU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ru-RU" sz="800" dirty="0" smtClean="0"/>
                <a:t>информационный ресурс, который предусматривает поиск и процедуру заявительного порядка заинтересованных лиц в использовании земельных участков и территорий, имеющих потенциал вовлечения в оборот </a:t>
              </a:r>
              <a:r>
                <a:rPr lang="ru-RU" sz="800" b="1" dirty="0" smtClean="0"/>
                <a:t>для строительства жилья</a:t>
              </a:r>
              <a:endPara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093927" y="1447461"/>
              <a:ext cx="161209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CC9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«ЗЕМЛЯ ДЛЯ ТУРИЗМА» </a:t>
              </a:r>
            </a:p>
            <a:p>
              <a:r>
                <a:rPr lang="ru-RU" sz="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algn="ctr"/>
              <a:r>
                <a:rPr lang="ru-RU" sz="8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информационный </a:t>
              </a:r>
              <a:r>
                <a:rPr lang="ru-RU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ресурс, предназначенный для размещения информации о земельных участках, которые можно использовать</a:t>
              </a:r>
              <a:r>
                <a:rPr lang="ru-RU" sz="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в туристической деятельности</a:t>
              </a:r>
              <a:endParaRPr lang="ru-RU" sz="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8" name="Graphic 34">
              <a:extLst>
                <a:ext uri="{FF2B5EF4-FFF2-40B4-BE49-F238E27FC236}">
                  <a16:creationId xmlns:a16="http://schemas.microsoft.com/office/drawing/2014/main" id="{B56E665A-F76B-4915-BA24-64B3D2717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9">
              <a:extLst>
                <a:ext uri="{96DAC541-7B7A-43D3-8B79-37D633B846F1}">
                  <asvg:svgBlip xmlns:asvg="http://schemas.microsoft.com/office/drawing/2016/SVG/main" xmlns="" r:embed="rId160"/>
                </a:ext>
              </a:extLst>
            </a:blip>
            <a:stretch>
              <a:fillRect/>
            </a:stretch>
          </p:blipFill>
          <p:spPr>
            <a:xfrm>
              <a:off x="448690" y="-5636"/>
              <a:ext cx="324000" cy="32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7000"/>
                </a:prstClr>
              </a:outerShdw>
            </a:effectLst>
          </p:spPr>
        </p:pic>
      </p:grpSp>
      <p:sp>
        <p:nvSpPr>
          <p:cNvPr id="101" name="Прямоугольник 100"/>
          <p:cNvSpPr/>
          <p:nvPr/>
        </p:nvSpPr>
        <p:spPr>
          <a:xfrm>
            <a:off x="8395280" y="4784998"/>
            <a:ext cx="3756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Зайдите на сайт «Ваш контроль», нажмите на кнопку «ВХОД». Система предложит войти через разные источники. Выберете через </a:t>
            </a:r>
            <a:r>
              <a:rPr lang="en-US" sz="1000" dirty="0" smtClean="0"/>
              <a:t>GOSUSLUGI</a:t>
            </a:r>
            <a:r>
              <a:rPr lang="ru-RU" sz="1000" dirty="0" smtClean="0"/>
              <a:t>.</a:t>
            </a:r>
            <a:r>
              <a:rPr lang="en-US" sz="1000" dirty="0" smtClean="0"/>
              <a:t>RU</a:t>
            </a:r>
            <a:r>
              <a:rPr lang="ru-RU" sz="1000" dirty="0" smtClean="0"/>
              <a:t>. Введите логин и пароль от личного кабинета на </a:t>
            </a:r>
            <a:r>
              <a:rPr lang="ru-RU" sz="1000" dirty="0" err="1" smtClean="0"/>
              <a:t>Госуслугах</a:t>
            </a:r>
            <a:r>
              <a:rPr lang="ru-RU" sz="1000" dirty="0" smtClean="0"/>
              <a:t>. Далее система «перекинет» вас на сайт «Ваш контроль». Спуститесь по сайту ниже до поисковой строки. Выберете регион – Республика Хакасия. Введите в строке «Росреестр Хакасии», нажмите «</a:t>
            </a:r>
            <a:r>
              <a:rPr lang="en-US" sz="1000" dirty="0" smtClean="0"/>
              <a:t>Enter</a:t>
            </a:r>
            <a:r>
              <a:rPr lang="ru-RU" sz="1000" dirty="0" smtClean="0"/>
              <a:t>», выберете услугу или перейдите на страницу отделения. Выберете услугу, например, Кадастровый учет и регистрация прав», нажмите «Оставить отзыв», заполните поле. Нажмите «Отправить». Не забудьте указать дату! </a:t>
            </a:r>
          </a:p>
          <a:p>
            <a:pPr algn="just"/>
            <a:endParaRPr lang="ru-RU" sz="800" dirty="0"/>
          </a:p>
        </p:txBody>
      </p:sp>
      <p:pic>
        <p:nvPicPr>
          <p:cNvPr id="106" name="Graphic 267">
            <a:extLst>
              <a:ext uri="{FF2B5EF4-FFF2-40B4-BE49-F238E27FC236}">
                <a16:creationId xmlns:a16="http://schemas.microsoft.com/office/drawing/2014/main" id="{FE954492-AD9D-4573-B597-21E435D7B27A}"/>
              </a:ext>
            </a:extLst>
          </p:cNvPr>
          <p:cNvPicPr>
            <a:picLocks noChangeAspect="1"/>
          </p:cNvPicPr>
          <p:nvPr/>
        </p:nvPicPr>
        <p:blipFill>
          <a:blip r:embed="rId161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85350" y="3301824"/>
            <a:ext cx="217405" cy="207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8268104-12C0-481E-AFAF-DFB5F6D140ED}"/>
              </a:ext>
            </a:extLst>
          </p:cNvPr>
          <p:cNvPicPr>
            <a:picLocks noChangeAspect="1"/>
          </p:cNvPicPr>
          <p:nvPr/>
        </p:nvPicPr>
        <p:blipFill>
          <a:blip r:embed="rId16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41" y="99961"/>
            <a:ext cx="308972" cy="308972"/>
          </a:xfrm>
          <a:prstGeom prst="rect">
            <a:avLst/>
          </a:prstGeom>
        </p:spPr>
      </p:pic>
      <p:sp>
        <p:nvSpPr>
          <p:cNvPr id="83" name="Текстовое поле 1"/>
          <p:cNvSpPr txBox="1"/>
          <p:nvPr/>
        </p:nvSpPr>
        <p:spPr>
          <a:xfrm>
            <a:off x="5167299" y="3304182"/>
            <a:ext cx="1803498" cy="16487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800" b="1" dirty="0" smtClean="0">
                <a:solidFill>
                  <a:schemeClr val="accent3"/>
                </a:solidFill>
              </a:rPr>
              <a:t>СЕРВИСЫ РОСРЕЕСТРА</a:t>
            </a:r>
            <a:endParaRPr lang="ru-RU" altLang="en-US" sz="800" dirty="0"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603" y="4013888"/>
            <a:ext cx="561958" cy="561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331" y="4052354"/>
            <a:ext cx="782687" cy="782687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9615077" y="4473378"/>
            <a:ext cx="1123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ИНСТРУКЦИЯ:</a:t>
            </a:r>
            <a:endParaRPr lang="ru-RU" sz="1000" b="1" u="sng" dirty="0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C62CC7CE-93ED-2CA2-4A69-B2023875A0C1}"/>
              </a:ext>
            </a:extLst>
          </p:cNvPr>
          <p:cNvSpPr/>
          <p:nvPr/>
        </p:nvSpPr>
        <p:spPr>
          <a:xfrm>
            <a:off x="1020421" y="4998388"/>
            <a:ext cx="2027186" cy="302504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ЭЛЕКТРОННАЯ ИПОТЕКА </a:t>
            </a:r>
            <a:endParaRPr lang="ru-RU" sz="1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06321" y="5319189"/>
            <a:ext cx="377608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925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3875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850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3125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775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2375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7000" algn="l" defTabSz="34925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Сокращены СРОКИ </a:t>
            </a:r>
          </a:p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 ипотечного договора, благодаря проекту Росреестра «Ипотека за 24 часа»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заявлениям в электронном виде </a:t>
            </a:r>
            <a:r>
              <a:rPr lang="ru-RU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до 1 рабочего дня</a:t>
            </a:r>
            <a:endParaRPr lang="ru-RU" sz="1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66624" y="6440401"/>
            <a:ext cx="394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*</a:t>
            </a:r>
            <a:r>
              <a:rPr lang="ru-RU" sz="900" dirty="0"/>
              <a:t>п</a:t>
            </a:r>
            <a:r>
              <a:rPr lang="ru-RU" sz="900" dirty="0" smtClean="0"/>
              <a:t>ри отсутствии технических причин, препятствующих осуществлению ГРП</a:t>
            </a:r>
          </a:p>
          <a:p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5759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34125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2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398" y="3158631"/>
            <a:ext cx="38469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endParaRPr lang="ru-RU" sz="600" kern="0" dirty="0">
              <a:ea typeface="+Основной текст (восточно-азиат" charset="0"/>
              <a:cs typeface="Arial Narrow" panose="020B0606020202030204" charset="0"/>
            </a:endParaRPr>
          </a:p>
        </p:txBody>
      </p:sp>
      <p:sp>
        <p:nvSpPr>
          <p:cNvPr id="83" name="Скругленный прямоугольник 48">
            <a:extLst>
              <a:ext uri="{FF2B5EF4-FFF2-40B4-BE49-F238E27FC236}">
                <a16:creationId xmlns:a16="http://schemas.microsoft.com/office/drawing/2014/main" id="{8CAD6750-1437-412E-867F-5602E3C2424C}"/>
              </a:ext>
            </a:extLst>
          </p:cNvPr>
          <p:cNvSpPr>
            <a:spLocks/>
          </p:cNvSpPr>
          <p:nvPr/>
        </p:nvSpPr>
        <p:spPr>
          <a:xfrm>
            <a:off x="20008" y="3207795"/>
            <a:ext cx="3822847" cy="3650205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600" dirty="0" smtClean="0">
                <a:solidFill>
                  <a:srgbClr val="FFFFFF"/>
                </a:solidFill>
                <a:latin typeface="Arial"/>
              </a:rPr>
              <a:t> </a:t>
            </a:r>
            <a:endParaRPr lang="ru-RU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Скругленный прямоугольник 83">
            <a:extLst>
              <a:ext uri="{FF2B5EF4-FFF2-40B4-BE49-F238E27FC236}">
                <a16:creationId xmlns:a16="http://schemas.microsoft.com/office/drawing/2014/main" id="{1CA33F07-7763-A253-A1F6-FEA1DFAA4E30}"/>
              </a:ext>
            </a:extLst>
          </p:cNvPr>
          <p:cNvSpPr/>
          <p:nvPr/>
        </p:nvSpPr>
        <p:spPr>
          <a:xfrm>
            <a:off x="319741" y="3140758"/>
            <a:ext cx="3239280" cy="345030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85" name="Прямоугольник 29">
            <a:extLst>
              <a:ext uri="{FF2B5EF4-FFF2-40B4-BE49-F238E27FC236}">
                <a16:creationId xmlns:a16="http://schemas.microsoft.com/office/drawing/2014/main" id="{388C5AF2-D1C8-8FAE-9AF2-FACF9D94B15C}"/>
              </a:ext>
            </a:extLst>
          </p:cNvPr>
          <p:cNvSpPr/>
          <p:nvPr/>
        </p:nvSpPr>
        <p:spPr>
          <a:xfrm>
            <a:off x="823954" y="3173039"/>
            <a:ext cx="2107665" cy="280928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Программы для детей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28327" y="3551483"/>
            <a:ext cx="2318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МАСТЕР-КЛАССЫ ДЛЯ ШКОЛЬНИКОВ И СТУДЕНТОВ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155873" y="3552825"/>
            <a:ext cx="593057" cy="565271"/>
            <a:chOff x="6287933" y="1971648"/>
            <a:chExt cx="1311993" cy="1311993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13ACE955-F19E-4850-B5DE-E4910FE0C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933" y="1971648"/>
              <a:ext cx="1311993" cy="1311993"/>
            </a:xfrm>
            <a:prstGeom prst="rect">
              <a:avLst/>
            </a:prstGeom>
          </p:spPr>
        </p:pic>
        <p:pic>
          <p:nvPicPr>
            <p:cNvPr id="92" name="Graphic 22">
              <a:extLst>
                <a:ext uri="{FF2B5EF4-FFF2-40B4-BE49-F238E27FC236}">
                  <a16:creationId xmlns:a16="http://schemas.microsoft.com/office/drawing/2014/main" id="{7085A2A0-280A-4D7E-8EE2-B62FC292D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512615" y="2206105"/>
              <a:ext cx="857823" cy="863800"/>
            </a:xfrm>
            <a:prstGeom prst="rect">
              <a:avLst/>
            </a:prstGeom>
          </p:spPr>
        </p:pic>
      </p:grpSp>
      <p:sp>
        <p:nvSpPr>
          <p:cNvPr id="93" name="Прямоугольник 92"/>
          <p:cNvSpPr/>
          <p:nvPr/>
        </p:nvSpPr>
        <p:spPr>
          <a:xfrm>
            <a:off x="614481" y="3902281"/>
            <a:ext cx="31283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Мероприятия в рамках «Школы Росреестра» функционируют в Росреестре Хакасия по договоренности с ВУЗами и школами</a:t>
            </a:r>
            <a:endParaRPr lang="ru-RU" sz="1000" dirty="0" smtClean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859350" y="5630243"/>
            <a:ext cx="2133600" cy="1091232"/>
            <a:chOff x="62740" y="4220210"/>
            <a:chExt cx="4839283" cy="1574800"/>
          </a:xfrm>
        </p:grpSpPr>
        <p:sp>
          <p:nvSpPr>
            <p:cNvPr id="95" name="TextBox 94"/>
            <p:cNvSpPr txBox="1"/>
            <p:nvPr/>
          </p:nvSpPr>
          <p:spPr>
            <a:xfrm>
              <a:off x="62740" y="4231227"/>
              <a:ext cx="4839283" cy="13421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950" dirty="0" smtClean="0"/>
                <a:t>Заявку на проведение мастер-класса, продолжительностью </a:t>
              </a:r>
            </a:p>
            <a:p>
              <a:pPr algn="ctr"/>
              <a:r>
                <a:rPr lang="ru-RU" sz="950" dirty="0" smtClean="0"/>
                <a:t>1 час, можно направить по электронной почте</a:t>
              </a:r>
              <a:r>
                <a:rPr lang="en-US" sz="950" dirty="0"/>
                <a:t> </a:t>
              </a:r>
              <a:r>
                <a:rPr lang="en-US" sz="950" dirty="0" smtClean="0"/>
                <a:t>19press_rosreestr@mail.ru</a:t>
              </a:r>
              <a:endParaRPr lang="ru-RU" sz="950" dirty="0" smtClean="0"/>
            </a:p>
            <a:p>
              <a:pPr algn="ctr"/>
              <a:r>
                <a:rPr lang="ru-RU" sz="950" dirty="0" smtClean="0"/>
                <a:t>или по телефону</a:t>
              </a:r>
            </a:p>
            <a:p>
              <a:pPr algn="ctr"/>
              <a:r>
                <a:rPr lang="ru-RU" sz="950" dirty="0" smtClean="0"/>
                <a:t> </a:t>
              </a:r>
              <a:r>
                <a:rPr lang="ru-RU" sz="950" dirty="0" smtClean="0">
                  <a:solidFill>
                    <a:schemeClr val="accent3"/>
                  </a:solidFill>
                </a:rPr>
                <a:t>8 (</a:t>
              </a:r>
              <a:r>
                <a:rPr lang="en-US" sz="950" dirty="0" smtClean="0">
                  <a:solidFill>
                    <a:schemeClr val="accent3"/>
                  </a:solidFill>
                </a:rPr>
                <a:t>3902)23-99-88</a:t>
              </a:r>
              <a:endParaRPr lang="ru-RU" sz="95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287655" y="4220210"/>
              <a:ext cx="4354195" cy="1574800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</p:grpSp>
      <p:sp>
        <p:nvSpPr>
          <p:cNvPr id="110" name="Скругленный прямоугольник 48">
            <a:extLst>
              <a:ext uri="{FF2B5EF4-FFF2-40B4-BE49-F238E27FC236}">
                <a16:creationId xmlns:a16="http://schemas.microsoft.com/office/drawing/2014/main" id="{8CAD6750-1437-412E-867F-5602E3C2424C}"/>
              </a:ext>
            </a:extLst>
          </p:cNvPr>
          <p:cNvSpPr>
            <a:spLocks/>
          </p:cNvSpPr>
          <p:nvPr/>
        </p:nvSpPr>
        <p:spPr>
          <a:xfrm>
            <a:off x="4332320" y="0"/>
            <a:ext cx="3708000" cy="6858000"/>
          </a:xfrm>
          <a:prstGeom prst="roundRect">
            <a:avLst>
              <a:gd name="adj" fmla="val 3595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800" smtClean="0"/>
              <a:t>Инвестиционный портал Республики Башкортостан </a:t>
            </a:r>
            <a:endParaRPr lang="ru-RU" sz="800"/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1CA33F07-7763-A253-A1F6-FEA1DFAA4E30}"/>
              </a:ext>
            </a:extLst>
          </p:cNvPr>
          <p:cNvSpPr/>
          <p:nvPr/>
        </p:nvSpPr>
        <p:spPr>
          <a:xfrm>
            <a:off x="4439343" y="51997"/>
            <a:ext cx="3240000" cy="374775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12" name="Прямоугольник 29">
            <a:extLst>
              <a:ext uri="{FF2B5EF4-FFF2-40B4-BE49-F238E27FC236}">
                <a16:creationId xmlns:a16="http://schemas.microsoft.com/office/drawing/2014/main" id="{388C5AF2-D1C8-8FAE-9AF2-FACF9D94B15C}"/>
              </a:ext>
            </a:extLst>
          </p:cNvPr>
          <p:cNvSpPr/>
          <p:nvPr/>
        </p:nvSpPr>
        <p:spPr>
          <a:xfrm>
            <a:off x="4866859" y="104750"/>
            <a:ext cx="2720240" cy="280928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b="1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Консультирование</a:t>
            </a:r>
            <a:endParaRPr lang="ru-RU" sz="105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70" y="4456279"/>
            <a:ext cx="382284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 мероприятия «Школы Росреестра» входят мастер-классы, которые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проводят </a:t>
            </a:r>
            <a:r>
              <a:rPr lang="ru-RU" sz="1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квалифицированные специалисты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Управления Росреестра по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Республике Хакасия</a:t>
            </a:r>
          </a:p>
          <a:p>
            <a:pPr algn="ctr">
              <a:spcAft>
                <a:spcPts val="0"/>
              </a:spcAft>
            </a:pPr>
            <a:endParaRPr lang="ru-RU" sz="5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dirty="0" smtClean="0">
                <a:cs typeface="Times New Roman" panose="02020603050405020304" pitchFamily="18" charset="0"/>
              </a:rPr>
              <a:t>На мастер-классе дети учатся составлять договоры купли-продажи, выявлять нарушения земельного законодательства, искать геодезические пункты</a:t>
            </a:r>
            <a:endParaRPr lang="en-US" sz="1000" dirty="0">
              <a:cs typeface="Times New Roman" panose="02020603050405020304" pitchFamily="18" charset="0"/>
            </a:endParaRPr>
          </a:p>
        </p:txBody>
      </p:sp>
      <p:pic>
        <p:nvPicPr>
          <p:cNvPr id="135" name="Graphic 273">
            <a:extLst>
              <a:ext uri="{FF2B5EF4-FFF2-40B4-BE49-F238E27FC236}">
                <a16:creationId xmlns:a16="http://schemas.microsoft.com/office/drawing/2014/main" id="{DBAB7018-87AE-42A4-B85D-1CAD647D4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67501" y="3149429"/>
            <a:ext cx="285676" cy="285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138" name="Slide Number Placeholder 6">
            <a:extLst>
              <a:ext uri="{FF2B5EF4-FFF2-40B4-BE49-F238E27FC236}">
                <a16:creationId xmlns:a16="http://schemas.microsoft.com/office/drawing/2014/main" id="{F10AD0A7-14F2-4553-A2B8-E29B0144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35ACA335-37F7-42C7-872A-92C3D7072F89}" type="slidenum">
              <a:rPr lang="ru-RU">
                <a:solidFill>
                  <a:srgbClr val="FFFFFF"/>
                </a:solidFill>
                <a:latin typeface="Arial"/>
              </a:rPr>
              <a:pPr>
                <a:defRPr/>
              </a:pPr>
              <a:t>2</a:t>
            </a:fld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8096773" y="-1"/>
            <a:ext cx="4095227" cy="69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TextBox 141"/>
          <p:cNvSpPr txBox="1"/>
          <p:nvPr/>
        </p:nvSpPr>
        <p:spPr>
          <a:xfrm>
            <a:off x="8529786" y="4603938"/>
            <a:ext cx="328840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О МЕРАХ ПОДДЕРЖКИ ГРАЖДАН В СФЕРЕ ЗЕМЛИ И НЕДВИЖИМОСТИ 	СО СТОРОНЫ РОСРЕЕСТРА ХАКАСИИ</a:t>
            </a:r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145" name="Graphic 35">
            <a:extLst>
              <a:ext uri="{FF2B5EF4-FFF2-40B4-BE49-F238E27FC236}">
                <a16:creationId xmlns:a16="http://schemas.microsoft.com/office/drawing/2014/main" id="{2238EC9B-212A-4FC1-87E8-8B628AD545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3"/>
              </a:ext>
            </a:extLst>
          </a:blip>
          <a:srcRect/>
          <a:stretch/>
        </p:blipFill>
        <p:spPr>
          <a:xfrm>
            <a:off x="5255775" y="99206"/>
            <a:ext cx="252254" cy="252254"/>
          </a:xfrm>
          <a:prstGeom prst="rect">
            <a:avLst/>
          </a:prstGeom>
        </p:spPr>
      </p:pic>
      <p:pic>
        <p:nvPicPr>
          <p:cNvPr id="49" name="Graphic 57">
            <a:extLst>
              <a:ext uri="{FF2B5EF4-FFF2-40B4-BE49-F238E27FC236}">
                <a16:creationId xmlns:a16="http://schemas.microsoft.com/office/drawing/2014/main" id="{DBA4A7A0-0888-4E91-A741-35B4A5738B77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xmlns="" r:embed="rId99"/>
              </a:ext>
            </a:extLst>
          </a:blip>
          <a:stretch>
            <a:fillRect/>
          </a:stretch>
        </p:blipFill>
        <p:spPr>
          <a:xfrm>
            <a:off x="4546850" y="590232"/>
            <a:ext cx="273587" cy="273587"/>
          </a:xfrm>
          <a:prstGeom prst="rect">
            <a:avLst/>
          </a:prstGeom>
        </p:spPr>
      </p:pic>
      <p:sp>
        <p:nvSpPr>
          <p:cNvPr id="50" name="Текст 1">
            <a:extLst>
              <a:ext uri="{FF2B5EF4-FFF2-40B4-BE49-F238E27FC236}">
                <a16:creationId xmlns:a16="http://schemas.microsoft.com/office/drawing/2014/main" id="{B2EF88D9-967A-A3AD-A0DA-B2CD6AD0EF07}"/>
              </a:ext>
            </a:extLst>
          </p:cNvPr>
          <p:cNvSpPr txBox="1">
            <a:spLocks/>
          </p:cNvSpPr>
          <p:nvPr/>
        </p:nvSpPr>
        <p:spPr>
          <a:xfrm>
            <a:off x="4490397" y="487728"/>
            <a:ext cx="3322652" cy="381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b="1" spc="-23" dirty="0" smtClean="0">
                <a:solidFill>
                  <a:schemeClr val="tx2"/>
                </a:solidFill>
                <a:cs typeface="Arial" panose="020B0604020202020204" pitchFamily="34" charset="0"/>
              </a:rPr>
              <a:t>БЕСПЛАТНЫЙ СЕРВИС «Жизненные ситуации»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spc="-23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930415" y="1781698"/>
            <a:ext cx="305431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FF7900"/>
                </a:solidFill>
              </a:rPr>
              <a:t>КОНСУЛЬТИРОВАНИЕ В МФЦ</a:t>
            </a:r>
            <a:endParaRPr lang="en-US" sz="900" b="1" dirty="0" smtClean="0">
              <a:solidFill>
                <a:srgbClr val="FF7900"/>
              </a:solidFill>
            </a:endParaRPr>
          </a:p>
          <a:p>
            <a:pPr algn="ctr"/>
            <a:endParaRPr lang="ru-RU" sz="300" b="1" dirty="0" smtClean="0">
              <a:solidFill>
                <a:srgbClr val="FF7900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возможность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проконсультироваться со специалистом Росреестра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специальной площадке в большинстве офисах МФЦ Хакасии. График работы площадки можно уточнить по номеру </a:t>
            </a:r>
          </a:p>
          <a:p>
            <a:pPr algn="ctr"/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22-10-50. </a:t>
            </a:r>
            <a:endParaRPr lang="ru-RU" sz="9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1DDCA6D-A2D4-4855-89C0-17D313F0DB84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4490397" y="1942235"/>
            <a:ext cx="521223" cy="701176"/>
          </a:xfrm>
          <a:prstGeom prst="rect">
            <a:avLst/>
          </a:prstGeom>
        </p:spPr>
      </p:pic>
      <p:sp>
        <p:nvSpPr>
          <p:cNvPr id="56" name="Текст 1">
            <a:extLst>
              <a:ext uri="{FF2B5EF4-FFF2-40B4-BE49-F238E27FC236}">
                <a16:creationId xmlns:a16="http://schemas.microsoft.com/office/drawing/2014/main" id="{B2EF88D9-967A-A3AD-A0DA-B2CD6AD0EF07}"/>
              </a:ext>
            </a:extLst>
          </p:cNvPr>
          <p:cNvSpPr txBox="1">
            <a:spLocks/>
          </p:cNvSpPr>
          <p:nvPr/>
        </p:nvSpPr>
        <p:spPr>
          <a:xfrm>
            <a:off x="4796230" y="2726703"/>
            <a:ext cx="2780179" cy="5483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b="1" spc="-23" dirty="0" smtClean="0">
                <a:solidFill>
                  <a:srgbClr val="00CC99"/>
                </a:solidFill>
                <a:cs typeface="Arial" panose="020B0604020202020204" pitchFamily="34" charset="0"/>
              </a:rPr>
              <a:t>ОФИЦИАЛЬНАЯ ГРУППА ВКОНТАКТЕ УПРАВЛЕНИЯ РОСРЕЕСТРА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b="1" spc="-23" dirty="0" smtClean="0">
                <a:solidFill>
                  <a:srgbClr val="00CC99"/>
                </a:solidFill>
                <a:cs typeface="Arial" panose="020B0604020202020204" pitchFamily="34" charset="0"/>
              </a:rPr>
              <a:t>ПО РЕСПУБЛИКЕ</a:t>
            </a:r>
            <a:r>
              <a:rPr lang="en-US" sz="900" b="1" spc="-23" dirty="0">
                <a:solidFill>
                  <a:srgbClr val="00CC99"/>
                </a:solidFill>
                <a:cs typeface="Arial" panose="020B0604020202020204" pitchFamily="34" charset="0"/>
              </a:rPr>
              <a:t> </a:t>
            </a:r>
            <a:r>
              <a:rPr lang="ru-RU" sz="900" b="1" spc="-23" dirty="0" smtClean="0">
                <a:solidFill>
                  <a:srgbClr val="00CC99"/>
                </a:solidFill>
                <a:cs typeface="Arial" panose="020B0604020202020204" pitchFamily="34" charset="0"/>
              </a:rPr>
              <a:t>ХАКАСИЯ</a:t>
            </a:r>
            <a:endParaRPr lang="ru-RU" sz="800" b="1" spc="-23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0" y="0"/>
            <a:ext cx="3836754" cy="3006977"/>
            <a:chOff x="42754" y="3710934"/>
            <a:chExt cx="3708000" cy="3006977"/>
          </a:xfrm>
        </p:grpSpPr>
        <p:sp>
          <p:nvSpPr>
            <p:cNvPr id="64" name="Скругленный прямоугольник 26">
              <a:extLst>
                <a:ext uri="{FF2B5EF4-FFF2-40B4-BE49-F238E27FC236}">
                  <a16:creationId xmlns:a16="http://schemas.microsoft.com/office/drawing/2014/main" id="{415C2636-1328-477D-B3DE-B48B0B9CD6F9}"/>
                </a:ext>
              </a:extLst>
            </p:cNvPr>
            <p:cNvSpPr>
              <a:spLocks/>
            </p:cNvSpPr>
            <p:nvPr/>
          </p:nvSpPr>
          <p:spPr>
            <a:xfrm>
              <a:off x="42754" y="3710934"/>
              <a:ext cx="3708000" cy="3006977"/>
            </a:xfrm>
            <a:prstGeom prst="roundRect">
              <a:avLst>
                <a:gd name="adj" fmla="val 4006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ru-RU" sz="600" smtClean="0">
                  <a:solidFill>
                    <a:srgbClr val="FFFFFF"/>
                  </a:solidFill>
                </a:rPr>
                <a:t> 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296337" y="3800530"/>
              <a:ext cx="3326590" cy="468498"/>
              <a:chOff x="6806984" y="227115"/>
              <a:chExt cx="3033184" cy="435594"/>
            </a:xfrm>
          </p:grpSpPr>
          <p:sp>
            <p:nvSpPr>
              <p:cNvPr id="67" name="Скругленный прямоугольник 66">
                <a:extLst>
                  <a:ext uri="{FF2B5EF4-FFF2-40B4-BE49-F238E27FC236}">
                    <a16:creationId xmlns:a16="http://schemas.microsoft.com/office/drawing/2014/main" id="{C62CC7CE-93ED-2CA2-4A69-B2023875A0C1}"/>
                  </a:ext>
                </a:extLst>
              </p:cNvPr>
              <p:cNvSpPr/>
              <p:nvPr/>
            </p:nvSpPr>
            <p:spPr>
              <a:xfrm>
                <a:off x="6806984" y="227115"/>
                <a:ext cx="2977649" cy="435594"/>
              </a:xfrm>
              <a:prstGeom prst="roundRect">
                <a:avLst/>
              </a:prstGeom>
              <a:solidFill>
                <a:srgbClr val="1890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/>
              </a:p>
            </p:txBody>
          </p:sp>
          <p:sp>
            <p:nvSpPr>
              <p:cNvPr id="68" name="Прямоугольник 29"/>
              <p:cNvSpPr/>
              <p:nvPr/>
            </p:nvSpPr>
            <p:spPr>
              <a:xfrm>
                <a:off x="7067623" y="241204"/>
                <a:ext cx="2772545" cy="41158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000" b="1" dirty="0">
                    <a:solidFill>
                      <a:schemeClr val="bg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Антикризисный пакет законодательных мер в сфере </a:t>
                </a:r>
                <a:r>
                  <a:rPr lang="ru-RU" sz="1000" b="1" dirty="0" smtClean="0">
                    <a:solidFill>
                      <a:schemeClr val="bg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земельного контроля (надзора)</a:t>
                </a:r>
                <a:endParaRPr lang="ru-RU" sz="10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69" name="Graphic 335">
                <a:extLst>
                  <a:ext uri="{FF2B5EF4-FFF2-40B4-BE49-F238E27FC236}">
                    <a16:creationId xmlns:a16="http://schemas.microsoft.com/office/drawing/2014/main" id="{F0412A8D-1ED3-48C8-9E74-5F4529DDC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1">
                <a:extLst>
                  <a:ext uri="{96DAC541-7B7A-43D3-8B79-37D633B846F1}">
                    <asvg:svgBlip xmlns:asvg="http://schemas.microsoft.com/office/drawing/2016/SVG/main" xmlns="" r:embed="rId53"/>
                  </a:ext>
                </a:extLst>
              </a:blip>
              <a:stretch>
                <a:fillRect/>
              </a:stretch>
            </p:blipFill>
            <p:spPr>
              <a:xfrm>
                <a:off x="6851937" y="263981"/>
                <a:ext cx="287047" cy="3012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7000"/>
                  </a:prstClr>
                </a:outerShdw>
              </a:effectLst>
            </p:spPr>
          </p:pic>
        </p:grpSp>
      </p:grpSp>
      <p:sp>
        <p:nvSpPr>
          <p:cNvPr id="13" name="Прямоугольник 12"/>
          <p:cNvSpPr/>
          <p:nvPr/>
        </p:nvSpPr>
        <p:spPr>
          <a:xfrm>
            <a:off x="4340999" y="726854"/>
            <a:ext cx="369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Приобретая </a:t>
            </a:r>
            <a:r>
              <a:rPr lang="ru-RU" sz="900" dirty="0"/>
              <a:t>квартиру, дом, гараж, земельный участок, оформляя наследство или участвуя в долевом строительстве, каждый </a:t>
            </a:r>
            <a:r>
              <a:rPr lang="ru-RU" sz="900" dirty="0" smtClean="0"/>
              <a:t>сталкивается </a:t>
            </a:r>
            <a:r>
              <a:rPr lang="ru-RU" sz="900" dirty="0"/>
              <a:t>с необходимостью сбора документов для </a:t>
            </a:r>
            <a:r>
              <a:rPr lang="ru-RU" sz="900" dirty="0" smtClean="0"/>
              <a:t>регистрации </a:t>
            </a:r>
            <a:r>
              <a:rPr lang="ru-RU" sz="900" dirty="0"/>
              <a:t>прав. </a:t>
            </a:r>
            <a:r>
              <a:rPr lang="ru-RU" sz="900" dirty="0" smtClean="0"/>
              <a:t>Сервис поможет определить</a:t>
            </a:r>
            <a:r>
              <a:rPr lang="ru-RU" sz="900" dirty="0"/>
              <a:t>, какой </a:t>
            </a:r>
            <a:r>
              <a:rPr lang="ru-RU" sz="900" dirty="0" smtClean="0"/>
              <a:t>перечень </a:t>
            </a:r>
            <a:r>
              <a:rPr lang="ru-RU" sz="900" dirty="0"/>
              <a:t>документов </a:t>
            </a:r>
            <a:r>
              <a:rPr lang="ru-RU" sz="900" dirty="0" smtClean="0"/>
              <a:t>требуется. </a:t>
            </a:r>
            <a:r>
              <a:rPr lang="ru-RU" sz="900" dirty="0"/>
              <a:t>Для этого надо зайти на сайт Росреестра </a:t>
            </a:r>
            <a:r>
              <a:rPr lang="ru-RU" sz="900" u="sng" dirty="0">
                <a:hlinkClick r:id="rId102"/>
              </a:rPr>
              <a:t>https://rosreestr.gov.ru/</a:t>
            </a:r>
            <a:r>
              <a:rPr lang="ru-RU" sz="900" dirty="0"/>
              <a:t>, кликнуть по разделу «Услуги и сервисы», из списка выбрать «Жизненные ситуации» и следовать инструкции. </a:t>
            </a:r>
            <a:endParaRPr lang="en-US" sz="900" spc="-23" dirty="0" smtClean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6682" y="4157051"/>
            <a:ext cx="35972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spc="-23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Специалисты Управления Росреестра по Республике </a:t>
            </a:r>
            <a:r>
              <a:rPr lang="ru-RU" sz="900" spc="-23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Хакасия в режиме реального времени оказывают консультации всем обратившимся в личные сообщения. Кроме того, в группе публикуются новости, статьи в сфере земли и недвижимости и другая полезная информация.</a:t>
            </a:r>
            <a:endParaRPr lang="ru-RU" sz="900" spc="-23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flipH="1">
            <a:off x="4283382" y="4941881"/>
            <a:ext cx="387995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CC99"/>
                </a:solidFill>
                <a:latin typeface="+Основной текст (восточно-азиат"/>
                <a:cs typeface="Arial" panose="020B0604020202020204" pitchFamily="34" charset="0"/>
              </a:rPr>
              <a:t>ЗАДАТЬ ВОПРОС:</a:t>
            </a:r>
          </a:p>
          <a:p>
            <a:pPr algn="ctr"/>
            <a:endParaRPr lang="ru-RU" sz="300" b="1" dirty="0">
              <a:solidFill>
                <a:srgbClr val="000000"/>
              </a:solidFill>
              <a:latin typeface="+Основной текст (восточно-азиат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0000"/>
                </a:solidFill>
                <a:latin typeface="+Основной текст (восточно-азиат"/>
                <a:cs typeface="Arial" panose="020B0604020202020204" pitchFamily="34" charset="0"/>
              </a:rPr>
              <a:t>государственному регистратору или земельному инспектору можно по телефону в Абакане </a:t>
            </a:r>
            <a:r>
              <a:rPr lang="ru-RU" sz="900" dirty="0" smtClean="0">
                <a:solidFill>
                  <a:srgbClr val="000000"/>
                </a:solidFill>
                <a:latin typeface="+Основной текст (восточно-азиат"/>
                <a:cs typeface="Arial" panose="020B0604020202020204" pitchFamily="34" charset="0"/>
              </a:rPr>
              <a:t>22-10-50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300" b="1" dirty="0">
              <a:solidFill>
                <a:srgbClr val="000000"/>
              </a:solidFill>
              <a:latin typeface="+Основной текст (восточно-азиат"/>
              <a:cs typeface="Arial" panose="020B0604020202020204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00CC99"/>
                </a:solidFill>
                <a:latin typeface="+Основной текст (восточно-азиат"/>
                <a:cs typeface="Arial" panose="020B0604020202020204" pitchFamily="34" charset="0"/>
              </a:rPr>
              <a:t>НАПИСАТЬ ПИСЬМО:</a:t>
            </a:r>
          </a:p>
          <a:p>
            <a:pPr algn="ctr"/>
            <a:endParaRPr lang="ru-RU" sz="300" b="1" dirty="0">
              <a:solidFill>
                <a:srgbClr val="000000"/>
              </a:solidFill>
              <a:latin typeface="+Основной текст (восточно-азиат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0000"/>
                </a:solidFill>
                <a:latin typeface="+Основной текст (восточно-азиат"/>
                <a:cs typeface="Arial" panose="020B0604020202020204" pitchFamily="34" charset="0"/>
              </a:rPr>
              <a:t>в Росреестр Хакасии можно по адресу 655017, Абакан, ул. Вяткина, 12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0000"/>
                </a:solidFill>
                <a:latin typeface="+Основной текст (восточно-азиат"/>
                <a:cs typeface="Arial" panose="020B0604020202020204" pitchFamily="34" charset="0"/>
              </a:rPr>
              <a:t>написать электронное письмо в Росреестр Хакасии можно через сайт Росреестра </a:t>
            </a:r>
            <a:r>
              <a:rPr lang="en-US" sz="900" b="1" dirty="0">
                <a:solidFill>
                  <a:srgbClr val="133573"/>
                </a:solidFill>
                <a:latin typeface="+Основной текст (восточно-азиат"/>
                <a:cs typeface="Arial" panose="020B0604020202020204" pitchFamily="34" charset="0"/>
              </a:rPr>
              <a:t>rosreestr.gov.ru</a:t>
            </a:r>
            <a:r>
              <a:rPr lang="ru-RU" sz="900" b="1" dirty="0">
                <a:solidFill>
                  <a:srgbClr val="133573"/>
                </a:solidFill>
                <a:latin typeface="+Основной текст (восточно-азиат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+Основной текст (восточно-азиат"/>
                <a:cs typeface="Arial" panose="020B0604020202020204" pitchFamily="34" charset="0"/>
              </a:rPr>
              <a:t>в рубрике «Обратная связь» - «Обращения граждан»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00" dirty="0" smtClean="0">
              <a:solidFill>
                <a:srgbClr val="000000"/>
              </a:solidFill>
              <a:latin typeface="+Основной текст (восточно-азиат"/>
              <a:cs typeface="Arial" panose="020B0604020202020204" pitchFamily="34" charset="0"/>
            </a:endParaRPr>
          </a:p>
          <a:p>
            <a:pPr algn="ctr"/>
            <a:r>
              <a:rPr lang="ru-RU" sz="800" b="1" dirty="0" smtClean="0">
                <a:solidFill>
                  <a:srgbClr val="00CC99"/>
                </a:solidFill>
                <a:latin typeface="+Основной текст (восточно-азиат"/>
                <a:cs typeface="Arial" panose="020B0604020202020204" pitchFamily="34" charset="0"/>
              </a:rPr>
              <a:t>УЗНАТЬ СТАТУС ЗАЯВКИ ОБРАЩЕНИЯ:</a:t>
            </a:r>
            <a:r>
              <a:rPr lang="ru-RU" sz="800" dirty="0" smtClean="0">
                <a:solidFill>
                  <a:srgbClr val="00CC99"/>
                </a:solidFill>
                <a:latin typeface="+Основной текст (восточно-азиат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300" dirty="0">
              <a:solidFill>
                <a:srgbClr val="000000"/>
              </a:solidFill>
              <a:latin typeface="+Основной текст (восточно-азиат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900" dirty="0">
                <a:solidFill>
                  <a:srgbClr val="000000"/>
                </a:solidFill>
                <a:latin typeface="+Основной текст (восточно-азиат"/>
                <a:cs typeface="Arial" panose="020B0604020202020204" pitchFamily="34" charset="0"/>
              </a:rPr>
              <a:t>можно по телефону единого центра Росреестра 8-800-100-34-34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2754"/>
            <a:ext cx="38040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 соответствии с Постановлением Правительства Российской Федерации от 10.03.2022 № 336 «Об особенностях организации и осуществления государственного  контроля (надзора), муниципального контроля</a:t>
            </a:r>
            <a:r>
              <a:rPr lang="ru-RU" sz="8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»</a:t>
            </a:r>
            <a:r>
              <a:rPr lang="en-US" sz="8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плановые контрольные (надзорные) мероприятия</a:t>
            </a:r>
            <a:r>
              <a:rPr lang="ru-RU" sz="8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с взаимодействием с контролируемым лицом </a:t>
            </a:r>
            <a:r>
              <a:rPr lang="ru-RU" sz="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ОТМЕНЕНЫ</a:t>
            </a:r>
            <a:r>
              <a:rPr lang="ru-RU" sz="8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до 2030 года</a:t>
            </a:r>
            <a:r>
              <a:rPr lang="ru-RU" sz="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ctr">
              <a:spcAft>
                <a:spcPts val="0"/>
              </a:spcAft>
            </a:pPr>
            <a:endParaRPr lang="ru-RU" sz="3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8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ПРОВОДЯТСЯ</a:t>
            </a:r>
            <a:r>
              <a:rPr lang="ru-RU" sz="8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300" dirty="0" smtClean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800" b="1" dirty="0" smtClean="0">
                <a:solidFill>
                  <a:srgbClr val="00CC99"/>
                </a:solidFill>
                <a:cs typeface="Times New Roman" panose="02020603050405020304" pitchFamily="18" charset="0"/>
              </a:rPr>
              <a:t>внеплановые </a:t>
            </a:r>
            <a:r>
              <a:rPr lang="ru-RU" sz="800" b="1" dirty="0">
                <a:solidFill>
                  <a:srgbClr val="00CC99"/>
                </a:solidFill>
                <a:cs typeface="Times New Roman" panose="02020603050405020304" pitchFamily="18" charset="0"/>
              </a:rPr>
              <a:t>контрольные (надзорные) мероприятия с взаимодействием с контролируемым лицом </a:t>
            </a:r>
            <a:r>
              <a:rPr lang="ru-RU" sz="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при выявлении индикаторов риска нарушения обязательных требований и для оценки исполнения предписаний об устранении выявленных нарушений требований земельного законодательства РФ, выданных после </a:t>
            </a:r>
            <a:r>
              <a:rPr lang="ru-RU" sz="8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01.03.2023</a:t>
            </a:r>
          </a:p>
          <a:p>
            <a:pPr algn="ctr">
              <a:spcAft>
                <a:spcPts val="0"/>
              </a:spcAft>
            </a:pPr>
            <a:endParaRPr lang="ru-RU" sz="8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rgbClr val="00CC99"/>
              </a:buClr>
            </a:pPr>
            <a:r>
              <a:rPr lang="ru-RU" sz="800" b="1" dirty="0">
                <a:solidFill>
                  <a:srgbClr val="00CC99"/>
                </a:solidFill>
                <a:cs typeface="Times New Roman" panose="02020603050405020304" pitchFamily="18" charset="0"/>
              </a:rPr>
              <a:t>профилактические мероприятия </a:t>
            </a:r>
            <a:r>
              <a:rPr lang="ru-RU" sz="8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(консультирование, профилактический визит, объявление предостережений о недопустимости нарушений обязательных требований) в целях стимулирования землепользователей к добросовестному соблюдению обязательных требований, устранению условий, причин и факторов, способных привести к нарушениям обязательных требований.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18" y="3207795"/>
            <a:ext cx="906602" cy="9066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62" y="1680623"/>
            <a:ext cx="2862447" cy="230074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09" y="129247"/>
            <a:ext cx="2257782" cy="7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Другая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4AFFC3"/>
      </a:accent5>
      <a:accent6>
        <a:srgbClr val="FFC000"/>
      </a:accent6>
      <a:hlink>
        <a:srgbClr val="E17900"/>
      </a:hlink>
      <a:folHlink>
        <a:srgbClr val="4C4D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17665</TotalTime>
  <Words>983</Words>
  <Application>Microsoft Office PowerPoint</Application>
  <PresentationFormat>Широкоэкранный</PresentationFormat>
  <Paragraphs>173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+Основной текст (восточно-азиат</vt:lpstr>
      <vt:lpstr>Arial</vt:lpstr>
      <vt:lpstr>Arial Narrow</vt:lpstr>
      <vt:lpstr>Calibri</vt:lpstr>
      <vt:lpstr>Times New Roman</vt:lpstr>
      <vt:lpstr>Wingdings</vt:lpstr>
      <vt:lpstr>Шаблон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Миронова Мария Сергеевна</cp:lastModifiedBy>
  <cp:revision>1016</cp:revision>
  <cp:lastPrinted>2024-03-22T07:20:37Z</cp:lastPrinted>
  <dcterms:created xsi:type="dcterms:W3CDTF">2020-12-17T18:43:20Z</dcterms:created>
  <dcterms:modified xsi:type="dcterms:W3CDTF">2024-03-22T07:20:53Z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